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9"/>
  </p:notesMasterIdLst>
  <p:handoutMasterIdLst>
    <p:handoutMasterId r:id="rId40"/>
  </p:handoutMasterIdLst>
  <p:sldIdLst>
    <p:sldId id="547" r:id="rId2"/>
    <p:sldId id="550" r:id="rId3"/>
    <p:sldId id="583" r:id="rId4"/>
    <p:sldId id="627" r:id="rId5"/>
    <p:sldId id="626" r:id="rId6"/>
    <p:sldId id="593" r:id="rId7"/>
    <p:sldId id="599" r:id="rId8"/>
    <p:sldId id="600" r:id="rId9"/>
    <p:sldId id="620" r:id="rId10"/>
    <p:sldId id="594" r:id="rId11"/>
    <p:sldId id="617" r:id="rId12"/>
    <p:sldId id="628" r:id="rId13"/>
    <p:sldId id="608" r:id="rId14"/>
    <p:sldId id="621" r:id="rId15"/>
    <p:sldId id="603" r:id="rId16"/>
    <p:sldId id="604" r:id="rId17"/>
    <p:sldId id="612" r:id="rId18"/>
    <p:sldId id="605" r:id="rId19"/>
    <p:sldId id="606" r:id="rId20"/>
    <p:sldId id="607" r:id="rId21"/>
    <p:sldId id="622" r:id="rId22"/>
    <p:sldId id="610" r:id="rId23"/>
    <p:sldId id="613" r:id="rId24"/>
    <p:sldId id="623" r:id="rId25"/>
    <p:sldId id="614" r:id="rId26"/>
    <p:sldId id="616" r:id="rId27"/>
    <p:sldId id="619" r:id="rId28"/>
    <p:sldId id="601" r:id="rId29"/>
    <p:sldId id="609" r:id="rId30"/>
    <p:sldId id="624" r:id="rId31"/>
    <p:sldId id="625" r:id="rId32"/>
    <p:sldId id="630" r:id="rId33"/>
    <p:sldId id="631" r:id="rId34"/>
    <p:sldId id="562" r:id="rId35"/>
    <p:sldId id="554" r:id="rId36"/>
    <p:sldId id="552" r:id="rId37"/>
    <p:sldId id="55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83"/>
            <p14:sldId id="627"/>
            <p14:sldId id="626"/>
            <p14:sldId id="593"/>
            <p14:sldId id="599"/>
            <p14:sldId id="600"/>
            <p14:sldId id="620"/>
            <p14:sldId id="594"/>
            <p14:sldId id="617"/>
            <p14:sldId id="628"/>
            <p14:sldId id="608"/>
            <p14:sldId id="621"/>
            <p14:sldId id="603"/>
            <p14:sldId id="604"/>
            <p14:sldId id="612"/>
            <p14:sldId id="605"/>
            <p14:sldId id="606"/>
            <p14:sldId id="607"/>
            <p14:sldId id="622"/>
            <p14:sldId id="610"/>
            <p14:sldId id="613"/>
            <p14:sldId id="623"/>
            <p14:sldId id="614"/>
            <p14:sldId id="616"/>
            <p14:sldId id="619"/>
            <p14:sldId id="601"/>
            <p14:sldId id="609"/>
            <p14:sldId id="624"/>
            <p14:sldId id="625"/>
            <p14:sldId id="630"/>
            <p14:sldId id="631"/>
            <p14:sldId id="562"/>
            <p14:sldId id="554"/>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62" d="100"/>
          <a:sy n="62" d="100"/>
        </p:scale>
        <p:origin x="744" y="102"/>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37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2E8B3F-6C5A-4B25-BF01-B9CB9706263B}" type="datetimeFigureOut">
              <a:rPr lang="en-CA" smtClean="0"/>
              <a:t>2019-08-02</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8/2/2019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Conditional statements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png"/><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en.wikipedia.org/wiki/Conditional_(computer_programmi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Conditional statements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absolute-value function</a:t>
            </a:r>
            <a:endParaRPr lang="en-CA" dirty="0"/>
          </a:p>
        </p:txBody>
      </p:sp>
      <p:sp>
        <p:nvSpPr>
          <p:cNvPr id="3" name="Content Placeholder 2"/>
          <p:cNvSpPr>
            <a:spLocks noGrp="1"/>
          </p:cNvSpPr>
          <p:nvPr>
            <p:ph idx="1"/>
          </p:nvPr>
        </p:nvSpPr>
        <p:spPr/>
        <p:txBody>
          <a:bodyPr/>
          <a:lstStyle/>
          <a:p>
            <a:r>
              <a:rPr lang="en-CA" dirty="0" smtClean="0"/>
              <a:t>Going back to the absolute-value function, the condition is “</a:t>
            </a:r>
            <a:r>
              <a:rPr lang="en-CA" dirty="0" smtClean="0">
                <a:latin typeface="Times New Roman" panose="02020603050405020304" pitchFamily="18" charset="0"/>
                <a:cs typeface="Times New Roman" panose="02020603050405020304" pitchFamily="18" charset="0"/>
              </a:rPr>
              <a:t>Is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 0?</a:t>
            </a:r>
            <a:r>
              <a:rPr lang="en-CA" dirty="0" smtClean="0"/>
              <a:t>”</a:t>
            </a:r>
          </a:p>
          <a:p>
            <a:pPr marL="0" indent="0" algn="l">
              <a:buNone/>
            </a:pPr>
            <a:endParaRPr lang="en-CA" dirty="0" smtClean="0"/>
          </a:p>
          <a:p>
            <a:pPr marL="0" indent="0" algn="l">
              <a:buNone/>
            </a:pPr>
            <a:r>
              <a:rPr lang="en-CA" dirty="0"/>
              <a:t>	</a:t>
            </a:r>
            <a:r>
              <a:rPr lang="en-CA" dirty="0" smtClean="0">
                <a:latin typeface="Consolas" panose="020B0609020204030204" pitchFamily="49" charset="0"/>
                <a:cs typeface="Consolas" panose="020B0609020204030204" pitchFamily="49" charset="0"/>
              </a:rPr>
              <a:t>double abs( double x ) {</a:t>
            </a:r>
            <a:endParaRPr lang="en-CA" dirty="0" smtClean="0"/>
          </a:p>
          <a:p>
            <a:pPr marL="0" indent="0" algn="l">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if ( x &gt;= 0.0 ) {</a:t>
            </a:r>
          </a:p>
          <a:p>
            <a:pPr marL="0" indent="0" algn="l">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x;</a:t>
            </a:r>
          </a:p>
          <a:p>
            <a:pPr marL="0" indent="0" algn="l">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else {</a:t>
            </a:r>
          </a:p>
          <a:p>
            <a:pPr marL="0" indent="0" algn="l">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–x;</a:t>
            </a:r>
          </a:p>
          <a:p>
            <a:pPr marL="0" indent="0" algn="l">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0" indent="0" algn="l">
              <a:buNone/>
            </a:pPr>
            <a:r>
              <a:rPr lang="en-CA" dirty="0" smtClean="0">
                <a:latin typeface="Consolas" panose="020B0609020204030204" pitchFamily="49" charset="0"/>
                <a:cs typeface="Consolas" panose="020B0609020204030204" pitchFamily="49" charset="0"/>
              </a:rPr>
              <a:t>	}</a:t>
            </a:r>
          </a:p>
          <a:p>
            <a:pPr algn="l"/>
            <a:endParaRPr lang="en-CA" dirty="0"/>
          </a:p>
          <a:p>
            <a:pPr algn="l"/>
            <a:endParaRPr lang="en-CA" dirty="0" smtClean="0"/>
          </a:p>
          <a:p>
            <a:pPr algn="l"/>
            <a:endParaRPr lang="en-CA" dirty="0"/>
          </a:p>
          <a:p>
            <a:pPr algn="l"/>
            <a:endParaRPr lang="en-CA" dirty="0" smtClean="0"/>
          </a:p>
          <a:p>
            <a:pPr algn="l"/>
            <a:endParaRPr lang="en-CA" dirty="0"/>
          </a:p>
          <a:p>
            <a:pPr algn="l"/>
            <a:endParaRPr lang="en-CA" dirty="0" smtClean="0"/>
          </a:p>
          <a:p>
            <a:pPr algn="l"/>
            <a:endParaRPr lang="en-CA" dirty="0" smtClean="0"/>
          </a:p>
          <a:p>
            <a:pPr algn="l"/>
            <a:endParaRPr lang="en-CA" dirty="0" smtClean="0"/>
          </a:p>
        </p:txBody>
      </p:sp>
      <p:pic>
        <p:nvPicPr>
          <p:cNvPr id="5" name="Picture 6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9229" y="4725144"/>
            <a:ext cx="5242448" cy="185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022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complementary operators</a:t>
            </a:r>
            <a:endParaRPr lang="en-CA" dirty="0"/>
          </a:p>
        </p:txBody>
      </p:sp>
      <p:sp>
        <p:nvSpPr>
          <p:cNvPr id="3" name="Content Placeholder 2"/>
          <p:cNvSpPr>
            <a:spLocks noGrp="1"/>
          </p:cNvSpPr>
          <p:nvPr>
            <p:ph idx="1"/>
          </p:nvPr>
        </p:nvSpPr>
        <p:spPr/>
        <p:txBody>
          <a:bodyPr/>
          <a:lstStyle/>
          <a:p>
            <a:r>
              <a:rPr lang="en-CA" dirty="0" smtClean="0"/>
              <a:t>If we use the complementary comparison operator, the consequent and alternative bodies are swapped:</a:t>
            </a:r>
          </a:p>
          <a:p>
            <a:pPr marL="0" indent="0" algn="l">
              <a:buNone/>
            </a:pPr>
            <a:endParaRPr lang="en-CA" dirty="0" smtClean="0"/>
          </a:p>
          <a:p>
            <a:pPr marL="0" indent="0" algn="l">
              <a:buNone/>
            </a:pPr>
            <a:r>
              <a:rPr lang="en-CA" dirty="0"/>
              <a:t>	</a:t>
            </a:r>
            <a:r>
              <a:rPr lang="en-CA" dirty="0" smtClean="0">
                <a:latin typeface="Consolas" panose="020B0609020204030204" pitchFamily="49" charset="0"/>
                <a:cs typeface="Consolas" panose="020B0609020204030204" pitchFamily="49" charset="0"/>
              </a:rPr>
              <a:t>double abs( double x ) {</a:t>
            </a:r>
            <a:endParaRPr lang="en-CA" dirty="0" smtClean="0"/>
          </a:p>
          <a:p>
            <a:pPr marL="0" indent="0" algn="l">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if ( x &lt; 0.0 ) </a:t>
            </a:r>
            <a:r>
              <a:rPr lang="en-CA" b="1" dirty="0" smtClean="0">
                <a:solidFill>
                  <a:srgbClr val="C00000"/>
                </a:solidFill>
                <a:latin typeface="Consolas" panose="020B0609020204030204" pitchFamily="49" charset="0"/>
                <a:cs typeface="Consolas" panose="020B0609020204030204" pitchFamily="49" charset="0"/>
              </a:rPr>
              <a:t>{</a:t>
            </a:r>
          </a:p>
          <a:p>
            <a:pPr marL="0" indent="0" algn="l">
              <a:buNone/>
            </a:pPr>
            <a:r>
              <a:rPr lang="en-CA" b="1" dirty="0">
                <a:solidFill>
                  <a:srgbClr val="C00000"/>
                </a:solidFill>
                <a:latin typeface="Consolas" panose="020B0609020204030204" pitchFamily="49" charset="0"/>
                <a:cs typeface="Consolas" panose="020B0609020204030204" pitchFamily="49" charset="0"/>
              </a:rPr>
              <a:t>	</a:t>
            </a:r>
            <a:r>
              <a:rPr lang="en-CA" b="1" dirty="0" smtClean="0">
                <a:solidFill>
                  <a:srgbClr val="C00000"/>
                </a:solidFill>
                <a:latin typeface="Consolas" panose="020B0609020204030204" pitchFamily="49" charset="0"/>
                <a:cs typeface="Consolas" panose="020B0609020204030204" pitchFamily="49" charset="0"/>
              </a:rPr>
              <a:t>        return –</a:t>
            </a:r>
            <a:r>
              <a:rPr lang="en-CA" b="1" dirty="0">
                <a:solidFill>
                  <a:srgbClr val="C00000"/>
                </a:solidFill>
                <a:latin typeface="Consolas" panose="020B0609020204030204" pitchFamily="49" charset="0"/>
                <a:cs typeface="Consolas" panose="020B0609020204030204" pitchFamily="49" charset="0"/>
              </a:rPr>
              <a:t>x</a:t>
            </a:r>
            <a:r>
              <a:rPr lang="en-CA" b="1" dirty="0" smtClean="0">
                <a:solidFill>
                  <a:srgbClr val="C00000"/>
                </a:solidFill>
                <a:latin typeface="Consolas" panose="020B0609020204030204" pitchFamily="49" charset="0"/>
                <a:cs typeface="Consolas" panose="020B0609020204030204" pitchFamily="49" charset="0"/>
              </a:rPr>
              <a:t>;</a:t>
            </a:r>
          </a:p>
          <a:p>
            <a:pPr marL="0" indent="0" algn="l">
              <a:buNone/>
            </a:pPr>
            <a:r>
              <a:rPr lang="en-CA" b="1" dirty="0">
                <a:solidFill>
                  <a:srgbClr val="C00000"/>
                </a:solidFill>
                <a:latin typeface="Consolas" panose="020B0609020204030204" pitchFamily="49" charset="0"/>
                <a:cs typeface="Consolas" panose="020B0609020204030204" pitchFamily="49" charset="0"/>
              </a:rPr>
              <a:t>	</a:t>
            </a:r>
            <a:r>
              <a:rPr lang="en-CA" b="1" dirty="0" smtClean="0">
                <a:solidFill>
                  <a:srgbClr val="C00000"/>
                </a:solidFill>
                <a:latin typeface="Consolas" panose="020B0609020204030204" pitchFamily="49" charset="0"/>
                <a:cs typeface="Consolas" panose="020B0609020204030204" pitchFamily="49" charset="0"/>
              </a:rPr>
              <a:t>    } </a:t>
            </a:r>
            <a:r>
              <a:rPr lang="en-CA" dirty="0" smtClean="0">
                <a:latin typeface="Consolas" panose="020B0609020204030204" pitchFamily="49" charset="0"/>
                <a:cs typeface="Consolas" panose="020B0609020204030204" pitchFamily="49" charset="0"/>
              </a:rPr>
              <a:t>else </a:t>
            </a:r>
            <a:r>
              <a:rPr lang="en-CA" b="1" dirty="0" smtClean="0">
                <a:solidFill>
                  <a:srgbClr val="0070C0"/>
                </a:solidFill>
                <a:latin typeface="Consolas" panose="020B0609020204030204" pitchFamily="49" charset="0"/>
                <a:cs typeface="Consolas" panose="020B0609020204030204" pitchFamily="49" charset="0"/>
              </a:rPr>
              <a:t>{</a:t>
            </a:r>
          </a:p>
          <a:p>
            <a:pPr marL="0" indent="0" algn="l">
              <a:buNone/>
            </a:pPr>
            <a:r>
              <a:rPr lang="en-CA" b="1" dirty="0">
                <a:solidFill>
                  <a:srgbClr val="0070C0"/>
                </a:solidFill>
                <a:latin typeface="Consolas" panose="020B0609020204030204" pitchFamily="49" charset="0"/>
                <a:cs typeface="Consolas" panose="020B0609020204030204" pitchFamily="49" charset="0"/>
              </a:rPr>
              <a:t>	</a:t>
            </a:r>
            <a:r>
              <a:rPr lang="en-CA" b="1" dirty="0" smtClean="0">
                <a:solidFill>
                  <a:srgbClr val="0070C0"/>
                </a:solidFill>
                <a:latin typeface="Consolas" panose="020B0609020204030204" pitchFamily="49" charset="0"/>
                <a:cs typeface="Consolas" panose="020B0609020204030204" pitchFamily="49" charset="0"/>
              </a:rPr>
              <a:t>        return  x;</a:t>
            </a:r>
          </a:p>
          <a:p>
            <a:pPr marL="0" indent="0" algn="l">
              <a:buNone/>
            </a:pPr>
            <a:r>
              <a:rPr lang="en-CA" b="1" dirty="0">
                <a:solidFill>
                  <a:srgbClr val="0070C0"/>
                </a:solidFill>
                <a:latin typeface="Consolas" panose="020B0609020204030204" pitchFamily="49" charset="0"/>
                <a:cs typeface="Consolas" panose="020B0609020204030204" pitchFamily="49" charset="0"/>
              </a:rPr>
              <a:t>	</a:t>
            </a:r>
            <a:r>
              <a:rPr lang="en-CA" b="1" dirty="0" smtClean="0">
                <a:solidFill>
                  <a:srgbClr val="0070C0"/>
                </a:solidFill>
                <a:latin typeface="Consolas" panose="020B0609020204030204" pitchFamily="49" charset="0"/>
                <a:cs typeface="Consolas" panose="020B0609020204030204" pitchFamily="49" charset="0"/>
              </a:rPr>
              <a:t>    }</a:t>
            </a:r>
          </a:p>
          <a:p>
            <a:pPr marL="0" indent="0" algn="l">
              <a:buNone/>
            </a:pPr>
            <a:r>
              <a:rPr lang="en-CA" dirty="0" smtClean="0">
                <a:latin typeface="Consolas" panose="020B0609020204030204" pitchFamily="49" charset="0"/>
                <a:cs typeface="Consolas" panose="020B0609020204030204" pitchFamily="49" charset="0"/>
              </a:rPr>
              <a:t>	}</a:t>
            </a:r>
            <a:endParaRPr lang="en-CA" dirty="0"/>
          </a:p>
        </p:txBody>
      </p:sp>
      <p:pic>
        <p:nvPicPr>
          <p:cNvPr id="5" name="Picture 6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9229" y="4725144"/>
            <a:ext cx="5242448" cy="18548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6136" y="3268141"/>
            <a:ext cx="2376264" cy="1384995"/>
          </a:xfrm>
          <a:prstGeom prst="rect">
            <a:avLst/>
          </a:prstGeom>
        </p:spPr>
        <p:txBody>
          <a:bodyPr wrap="square">
            <a:spAutoFit/>
          </a:bodyPr>
          <a:lstStyle/>
          <a:p>
            <a:r>
              <a:rPr lang="en-CA" sz="1200" dirty="0" smtClean="0">
                <a:latin typeface="Consolas" panose="020B0609020204030204" pitchFamily="49" charset="0"/>
                <a:cs typeface="Consolas" panose="020B0609020204030204" pitchFamily="49" charset="0"/>
              </a:rPr>
              <a:t>double </a:t>
            </a:r>
            <a:r>
              <a:rPr lang="en-CA" sz="1200" dirty="0">
                <a:latin typeface="Consolas" panose="020B0609020204030204" pitchFamily="49" charset="0"/>
                <a:cs typeface="Consolas" panose="020B0609020204030204" pitchFamily="49" charset="0"/>
              </a:rPr>
              <a:t>abs( double x ) </a:t>
            </a:r>
            <a:r>
              <a:rPr lang="en-CA" sz="1200" dirty="0" smtClean="0">
                <a:latin typeface="Consolas" panose="020B0609020204030204" pitchFamily="49" charset="0"/>
                <a:cs typeface="Consolas" panose="020B0609020204030204" pitchFamily="49" charset="0"/>
              </a:rPr>
              <a:t>{</a:t>
            </a:r>
          </a:p>
          <a:p>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if </a:t>
            </a:r>
            <a:r>
              <a:rPr lang="en-CA" sz="1200" dirty="0">
                <a:latin typeface="Consolas" panose="020B0609020204030204" pitchFamily="49" charset="0"/>
                <a:cs typeface="Consolas" panose="020B0609020204030204" pitchFamily="49" charset="0"/>
              </a:rPr>
              <a:t>( x &gt;= 0 ) </a:t>
            </a:r>
            <a:r>
              <a:rPr lang="en-CA" sz="1200" b="1" dirty="0">
                <a:solidFill>
                  <a:srgbClr val="0070C0"/>
                </a:solidFill>
                <a:latin typeface="Consolas" panose="020B0609020204030204" pitchFamily="49" charset="0"/>
                <a:cs typeface="Consolas" panose="020B0609020204030204" pitchFamily="49" charset="0"/>
              </a:rPr>
              <a:t>{</a:t>
            </a:r>
          </a:p>
          <a:p>
            <a:r>
              <a:rPr lang="en-CA" sz="1200" b="1" dirty="0" smtClean="0">
                <a:solidFill>
                  <a:srgbClr val="0070C0"/>
                </a:solidFill>
                <a:latin typeface="Consolas" panose="020B0609020204030204" pitchFamily="49" charset="0"/>
                <a:cs typeface="Consolas" panose="020B0609020204030204" pitchFamily="49" charset="0"/>
              </a:rPr>
              <a:t>        </a:t>
            </a:r>
            <a:r>
              <a:rPr lang="en-CA" sz="1200" b="1" dirty="0">
                <a:solidFill>
                  <a:srgbClr val="0070C0"/>
                </a:solidFill>
                <a:latin typeface="Consolas" panose="020B0609020204030204" pitchFamily="49" charset="0"/>
                <a:cs typeface="Consolas" panose="020B0609020204030204" pitchFamily="49" charset="0"/>
              </a:rPr>
              <a:t>return  x;</a:t>
            </a:r>
          </a:p>
          <a:p>
            <a:r>
              <a:rPr lang="en-CA" sz="1200" b="1" dirty="0" smtClean="0">
                <a:solidFill>
                  <a:srgbClr val="0070C0"/>
                </a:solidFill>
                <a:latin typeface="Consolas" panose="020B0609020204030204" pitchFamily="49" charset="0"/>
                <a:cs typeface="Consolas" panose="020B0609020204030204" pitchFamily="49" charset="0"/>
              </a:rPr>
              <a:t>    </a:t>
            </a:r>
            <a:r>
              <a:rPr lang="en-CA" sz="1200" b="1" dirty="0">
                <a:solidFill>
                  <a:srgbClr val="0070C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else </a:t>
            </a:r>
            <a:r>
              <a:rPr lang="en-CA" sz="1200" b="1" dirty="0">
                <a:solidFill>
                  <a:srgbClr val="C00000"/>
                </a:solidFill>
                <a:latin typeface="Consolas" panose="020B0609020204030204" pitchFamily="49" charset="0"/>
                <a:cs typeface="Consolas" panose="020B0609020204030204" pitchFamily="49" charset="0"/>
              </a:rPr>
              <a:t>{</a:t>
            </a:r>
          </a:p>
          <a:p>
            <a:r>
              <a:rPr lang="en-CA" sz="1200" b="1" dirty="0" smtClean="0">
                <a:solidFill>
                  <a:srgbClr val="C00000"/>
                </a:solidFill>
                <a:latin typeface="Consolas" panose="020B0609020204030204" pitchFamily="49" charset="0"/>
                <a:cs typeface="Consolas" panose="020B0609020204030204" pitchFamily="49" charset="0"/>
              </a:rPr>
              <a:t>        </a:t>
            </a:r>
            <a:r>
              <a:rPr lang="en-CA" sz="1200" b="1" dirty="0">
                <a:solidFill>
                  <a:srgbClr val="C00000"/>
                </a:solidFill>
                <a:latin typeface="Consolas" panose="020B0609020204030204" pitchFamily="49" charset="0"/>
                <a:cs typeface="Consolas" panose="020B0609020204030204" pitchFamily="49" charset="0"/>
              </a:rPr>
              <a:t>return –x;</a:t>
            </a:r>
          </a:p>
          <a:p>
            <a:r>
              <a:rPr lang="en-CA" sz="1200" b="1" dirty="0" smtClean="0">
                <a:solidFill>
                  <a:srgbClr val="C00000"/>
                </a:solidFill>
                <a:latin typeface="Consolas" panose="020B0609020204030204" pitchFamily="49" charset="0"/>
                <a:cs typeface="Consolas" panose="020B0609020204030204" pitchFamily="49" charset="0"/>
              </a:rPr>
              <a:t>    </a:t>
            </a:r>
            <a:r>
              <a:rPr lang="en-CA" sz="1200" b="1" dirty="0">
                <a:solidFill>
                  <a:srgbClr val="C00000"/>
                </a:solidFill>
                <a:latin typeface="Consolas" panose="020B0609020204030204" pitchFamily="49" charset="0"/>
                <a:cs typeface="Consolas" panose="020B0609020204030204" pitchFamily="49" charset="0"/>
              </a:rPr>
              <a:t>}</a:t>
            </a:r>
          </a:p>
          <a:p>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p:txBody>
      </p:sp>
      <p:cxnSp>
        <p:nvCxnSpPr>
          <p:cNvPr id="7" name="Straight Arrow Connector 6"/>
          <p:cNvCxnSpPr/>
          <p:nvPr/>
        </p:nvCxnSpPr>
        <p:spPr>
          <a:xfrm flipH="1" flipV="1">
            <a:off x="4211960" y="3738804"/>
            <a:ext cx="2088232" cy="360040"/>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11960" y="3832584"/>
            <a:ext cx="2088232" cy="432048"/>
          </a:xfrm>
          <a:prstGeom prst="straightConnector1">
            <a:avLst/>
          </a:prstGeom>
          <a:ln>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578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Unit step function</a:t>
            </a:r>
            <a:endParaRPr lang="en-CA" dirty="0"/>
          </a:p>
        </p:txBody>
      </p:sp>
      <p:sp>
        <p:nvSpPr>
          <p:cNvPr id="3" name="Content Placeholder 2"/>
          <p:cNvSpPr>
            <a:spLocks noGrp="1"/>
          </p:cNvSpPr>
          <p:nvPr>
            <p:ph idx="1"/>
          </p:nvPr>
        </p:nvSpPr>
        <p:spPr/>
        <p:txBody>
          <a:bodyPr/>
          <a:lstStyle/>
          <a:p>
            <a:r>
              <a:rPr lang="en-CA" dirty="0" smtClean="0"/>
              <a:t>The unit step function is a function defined as:</a:t>
            </a:r>
          </a:p>
          <a:p>
            <a:endParaRPr lang="en-US" dirty="0"/>
          </a:p>
          <a:p>
            <a:endParaRPr lang="en-US" dirty="0" smtClean="0"/>
          </a:p>
          <a:p>
            <a:endParaRPr lang="en-US" dirty="0"/>
          </a:p>
          <a:p>
            <a:endParaRPr lang="en-US" dirty="0" smtClean="0"/>
          </a:p>
          <a:p>
            <a:r>
              <a:rPr lang="en-US" dirty="0" smtClean="0"/>
              <a:t>Implement this function with the identifier </a:t>
            </a:r>
            <a:r>
              <a:rPr lang="en-US" dirty="0" err="1" smtClean="0">
                <a:latin typeface="Consolas" panose="020B0609020204030204" pitchFamily="49" charset="0"/>
              </a:rPr>
              <a:t>unit_step</a:t>
            </a:r>
            <a:r>
              <a:rPr lang="en-US" dirty="0"/>
              <a:t> </a:t>
            </a:r>
            <a:r>
              <a:rPr lang="en-US" dirty="0" smtClean="0"/>
              <a:t>and test it in main by printing out the results for three values</a:t>
            </a:r>
            <a:endParaRPr lang="en-CA" dirty="0" smtClean="0"/>
          </a:p>
        </p:txBody>
      </p:sp>
      <p:graphicFrame>
        <p:nvGraphicFramePr>
          <p:cNvPr id="9" name="Object 8"/>
          <p:cNvGraphicFramePr>
            <a:graphicFrameLocks noChangeAspect="1"/>
          </p:cNvGraphicFramePr>
          <p:nvPr>
            <p:extLst>
              <p:ext uri="{D42A27DB-BD31-4B8C-83A1-F6EECF244321}">
                <p14:modId xmlns:p14="http://schemas.microsoft.com/office/powerpoint/2010/main" val="4269912301"/>
              </p:ext>
            </p:extLst>
          </p:nvPr>
        </p:nvGraphicFramePr>
        <p:xfrm>
          <a:off x="3463131" y="2166749"/>
          <a:ext cx="2217737" cy="927100"/>
        </p:xfrm>
        <a:graphic>
          <a:graphicData uri="http://schemas.openxmlformats.org/presentationml/2006/ole">
            <mc:AlternateContent xmlns:mc="http://schemas.openxmlformats.org/markup-compatibility/2006">
              <mc:Choice xmlns:v="urn:schemas-microsoft-com:vml" Requires="v">
                <p:oleObj spid="_x0000_s10246" name="Equation" r:id="rId3" imgW="939600" imgH="393480" progId="Equation.DSMT4">
                  <p:embed/>
                </p:oleObj>
              </mc:Choice>
              <mc:Fallback>
                <p:oleObj name="Equation" r:id="rId3" imgW="939600" imgH="393480" progId="Equation.DSMT4">
                  <p:embed/>
                  <p:pic>
                    <p:nvPicPr>
                      <p:cNvPr id="4" name="Object 3"/>
                      <p:cNvPicPr/>
                      <p:nvPr/>
                    </p:nvPicPr>
                    <p:blipFill>
                      <a:blip r:embed="rId4"/>
                      <a:stretch>
                        <a:fillRect/>
                      </a:stretch>
                    </p:blipFill>
                    <p:spPr>
                      <a:xfrm>
                        <a:off x="3463131" y="2166749"/>
                        <a:ext cx="2217737" cy="927100"/>
                      </a:xfrm>
                      <a:prstGeom prst="rect">
                        <a:avLst/>
                      </a:prstGeom>
                    </p:spPr>
                  </p:pic>
                </p:oleObj>
              </mc:Fallback>
            </mc:AlternateContent>
          </a:graphicData>
        </a:graphic>
      </p:graphicFrame>
    </p:spTree>
    <p:extLst>
      <p:ext uri="{BB962C8B-B14F-4D97-AF65-F5344CB8AC3E}">
        <p14:creationId xmlns:p14="http://schemas.microsoft.com/office/powerpoint/2010/main" val="4185846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Times New Roman" panose="02020603050405020304" pitchFamily="18" charset="0"/>
                <a:cs typeface="Times New Roman" panose="02020603050405020304" pitchFamily="18" charset="0"/>
              </a:rPr>
              <a:t>max</a:t>
            </a:r>
            <a:r>
              <a:rPr lang="en-CA" dirty="0" smtClean="0"/>
              <a:t> function</a:t>
            </a:r>
            <a:endParaRPr lang="en-CA" dirty="0"/>
          </a:p>
        </p:txBody>
      </p:sp>
      <p:sp>
        <p:nvSpPr>
          <p:cNvPr id="3" name="Content Placeholder 2"/>
          <p:cNvSpPr>
            <a:spLocks noGrp="1"/>
          </p:cNvSpPr>
          <p:nvPr>
            <p:ph idx="1"/>
          </p:nvPr>
        </p:nvSpPr>
        <p:spPr/>
        <p:txBody>
          <a:bodyPr>
            <a:normAutofit lnSpcReduction="10000"/>
          </a:bodyPr>
          <a:lstStyle/>
          <a:p>
            <a:r>
              <a:rPr lang="en-CA" dirty="0" smtClean="0"/>
              <a:t>As a second example, the maximum of two values is also based on a simple condition:</a:t>
            </a:r>
          </a:p>
          <a:p>
            <a:endParaRPr lang="en-CA" dirty="0"/>
          </a:p>
          <a:p>
            <a:endParaRPr lang="en-CA" dirty="0" smtClean="0"/>
          </a:p>
          <a:p>
            <a:endParaRPr lang="en-CA" dirty="0"/>
          </a:p>
          <a:p>
            <a:endParaRPr lang="en-CA" dirty="0" smtClean="0"/>
          </a:p>
          <a:p>
            <a:endParaRPr lang="en-CA" dirty="0" smtClean="0"/>
          </a:p>
          <a:p>
            <a:pPr marL="0" indent="0" algn="l">
              <a:buNone/>
            </a:pPr>
            <a:r>
              <a:rPr lang="en-CA" sz="1800" dirty="0" smtClean="0">
                <a:latin typeface="Consolas" panose="020B0609020204030204" pitchFamily="49" charset="0"/>
                <a:cs typeface="Consolas" panose="020B0609020204030204" pitchFamily="49" charset="0"/>
              </a:rPr>
              <a:t>	double max( </a:t>
            </a:r>
            <a:r>
              <a:rPr lang="en-CA" sz="1800" dirty="0">
                <a:latin typeface="Consolas" panose="020B0609020204030204" pitchFamily="49" charset="0"/>
                <a:cs typeface="Consolas" panose="020B0609020204030204" pitchFamily="49" charset="0"/>
              </a:rPr>
              <a:t>double </a:t>
            </a:r>
            <a:r>
              <a:rPr lang="en-CA" sz="1800" dirty="0" smtClean="0">
                <a:latin typeface="Consolas" panose="020B0609020204030204" pitchFamily="49" charset="0"/>
                <a:cs typeface="Consolas" panose="020B0609020204030204" pitchFamily="49" charset="0"/>
              </a:rPr>
              <a:t>x, double y </a:t>
            </a:r>
            <a:r>
              <a:rPr lang="en-CA" sz="1800" dirty="0">
                <a:latin typeface="Consolas" panose="020B0609020204030204" pitchFamily="49" charset="0"/>
                <a:cs typeface="Consolas" panose="020B0609020204030204" pitchFamily="49" charset="0"/>
              </a:rPr>
              <a:t>) {</a:t>
            </a:r>
            <a:endParaRPr lang="en-CA" sz="1800" dirty="0"/>
          </a:p>
          <a:p>
            <a:pPr marL="0" indent="0" algn="l">
              <a:buNone/>
            </a:pPr>
            <a:r>
              <a:rPr lang="en-CA" sz="1800" dirty="0">
                <a:latin typeface="Consolas" panose="020B0609020204030204" pitchFamily="49" charset="0"/>
                <a:cs typeface="Consolas" panose="020B0609020204030204" pitchFamily="49" charset="0"/>
              </a:rPr>
              <a:t>	    if ( x &gt;= </a:t>
            </a:r>
            <a:r>
              <a:rPr lang="en-CA" sz="1800" dirty="0" smtClean="0">
                <a:latin typeface="Consolas" panose="020B0609020204030204" pitchFamily="49" charset="0"/>
                <a:cs typeface="Consolas" panose="020B0609020204030204" pitchFamily="49" charset="0"/>
              </a:rPr>
              <a:t>y </a:t>
            </a:r>
            <a:r>
              <a:rPr lang="en-CA" sz="1800" dirty="0">
                <a:latin typeface="Consolas" panose="020B0609020204030204" pitchFamily="49" charset="0"/>
                <a:cs typeface="Consolas" panose="020B0609020204030204" pitchFamily="49" charset="0"/>
              </a:rPr>
              <a:t>) {</a:t>
            </a:r>
          </a:p>
          <a:p>
            <a:pPr marL="0" indent="0" algn="l">
              <a:buNone/>
            </a:pPr>
            <a:r>
              <a:rPr lang="en-CA" sz="1800" dirty="0">
                <a:latin typeface="Consolas" panose="020B0609020204030204" pitchFamily="49" charset="0"/>
                <a:cs typeface="Consolas" panose="020B0609020204030204" pitchFamily="49" charset="0"/>
              </a:rPr>
              <a:t>	        return </a:t>
            </a:r>
            <a:r>
              <a:rPr lang="en-CA" sz="1800" dirty="0" smtClean="0">
                <a:latin typeface="Consolas" panose="020B0609020204030204" pitchFamily="49" charset="0"/>
                <a:cs typeface="Consolas" panose="020B0609020204030204" pitchFamily="49" charset="0"/>
              </a:rPr>
              <a:t>x</a:t>
            </a:r>
            <a:r>
              <a:rPr lang="en-CA" sz="1800" dirty="0">
                <a:latin typeface="Consolas" panose="020B0609020204030204" pitchFamily="49" charset="0"/>
                <a:cs typeface="Consolas" panose="020B0609020204030204" pitchFamily="49" charset="0"/>
              </a:rPr>
              <a:t>;</a:t>
            </a:r>
          </a:p>
          <a:p>
            <a:pPr marL="0" indent="0" algn="l">
              <a:buNone/>
            </a:pPr>
            <a:r>
              <a:rPr lang="en-CA" sz="1800" dirty="0">
                <a:latin typeface="Consolas" panose="020B0609020204030204" pitchFamily="49" charset="0"/>
                <a:cs typeface="Consolas" panose="020B0609020204030204" pitchFamily="49" charset="0"/>
              </a:rPr>
              <a:t>	    } else {</a:t>
            </a:r>
          </a:p>
          <a:p>
            <a:pPr marL="0" indent="0" algn="l">
              <a:buNone/>
            </a:pPr>
            <a:r>
              <a:rPr lang="en-CA" sz="1800" dirty="0">
                <a:latin typeface="Consolas" panose="020B0609020204030204" pitchFamily="49" charset="0"/>
                <a:cs typeface="Consolas" panose="020B0609020204030204" pitchFamily="49" charset="0"/>
              </a:rPr>
              <a:t>	        return </a:t>
            </a:r>
            <a:r>
              <a:rPr lang="en-CA" sz="1800" dirty="0" smtClean="0">
                <a:latin typeface="Consolas" panose="020B0609020204030204" pitchFamily="49" charset="0"/>
                <a:cs typeface="Consolas" panose="020B0609020204030204" pitchFamily="49" charset="0"/>
              </a:rPr>
              <a:t>y;</a:t>
            </a:r>
            <a:endParaRPr lang="en-CA" sz="1800" dirty="0">
              <a:latin typeface="Consolas" panose="020B0609020204030204" pitchFamily="49" charset="0"/>
              <a:cs typeface="Consolas" panose="020B0609020204030204" pitchFamily="49" charset="0"/>
            </a:endParaRPr>
          </a:p>
          <a:p>
            <a:pPr marL="0" indent="0" algn="l">
              <a:buNone/>
            </a:pPr>
            <a:r>
              <a:rPr lang="en-CA" sz="1800" dirty="0">
                <a:latin typeface="Consolas" panose="020B0609020204030204" pitchFamily="49" charset="0"/>
                <a:cs typeface="Consolas" panose="020B0609020204030204" pitchFamily="49" charset="0"/>
              </a:rPr>
              <a:t>	    }</a:t>
            </a:r>
          </a:p>
          <a:p>
            <a:pPr marL="0" indent="0" algn="l">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027843739"/>
              </p:ext>
            </p:extLst>
          </p:nvPr>
        </p:nvGraphicFramePr>
        <p:xfrm>
          <a:off x="573550" y="2653840"/>
          <a:ext cx="2641023" cy="842294"/>
        </p:xfrm>
        <a:graphic>
          <a:graphicData uri="http://schemas.openxmlformats.org/presentationml/2006/ole">
            <mc:AlternateContent xmlns:mc="http://schemas.openxmlformats.org/markup-compatibility/2006">
              <mc:Choice xmlns:v="urn:schemas-microsoft-com:vml" Requires="v">
                <p:oleObj spid="_x0000_s7201" name="Equation" r:id="rId3" imgW="1231560" imgH="393480" progId="Equation.DSMT4">
                  <p:embed/>
                </p:oleObj>
              </mc:Choice>
              <mc:Fallback>
                <p:oleObj name="Equation" r:id="rId3" imgW="1231560" imgH="393480" progId="Equation.DSMT4">
                  <p:embed/>
                  <p:pic>
                    <p:nvPicPr>
                      <p:cNvPr id="0" name="Object 3"/>
                      <p:cNvPicPr>
                        <a:picLocks noChangeAspect="1" noChangeArrowheads="1"/>
                      </p:cNvPicPr>
                      <p:nvPr/>
                    </p:nvPicPr>
                    <p:blipFill>
                      <a:blip r:embed="rId4"/>
                      <a:srcRect/>
                      <a:stretch>
                        <a:fillRect/>
                      </a:stretch>
                    </p:blipFill>
                    <p:spPr bwMode="auto">
                      <a:xfrm>
                        <a:off x="573550" y="2653840"/>
                        <a:ext cx="2641023" cy="84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72" name="Picture 4" descr="C:\Users\dwharder\Desktop\ma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204864"/>
            <a:ext cx="4914911" cy="156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731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Maximum of three</a:t>
            </a:r>
            <a:endParaRPr lang="en-CA" dirty="0"/>
          </a:p>
        </p:txBody>
      </p:sp>
      <p:sp>
        <p:nvSpPr>
          <p:cNvPr id="3" name="Content Placeholder 2"/>
          <p:cNvSpPr>
            <a:spLocks noGrp="1"/>
          </p:cNvSpPr>
          <p:nvPr>
            <p:ph idx="1"/>
          </p:nvPr>
        </p:nvSpPr>
        <p:spPr/>
        <p:txBody>
          <a:bodyPr/>
          <a:lstStyle/>
          <a:p>
            <a:r>
              <a:rPr lang="en-CA" dirty="0" smtClean="0"/>
              <a:t>Implement a function finding the maximum of three values:</a:t>
            </a:r>
          </a:p>
          <a:p>
            <a:pPr marL="800100" lvl="2" indent="0">
              <a:buNone/>
            </a:pPr>
            <a:r>
              <a:rPr lang="en-CA" sz="1800" dirty="0" smtClean="0">
                <a:latin typeface="Consolas" panose="020B0609020204030204" pitchFamily="49" charset="0"/>
                <a:cs typeface="Consolas" panose="020B0609020204030204" pitchFamily="49" charset="0"/>
              </a:rPr>
              <a:t>double max( double x, double y, double z );</a:t>
            </a:r>
          </a:p>
          <a:p>
            <a:pPr marL="800100" lvl="2" indent="0">
              <a:buNone/>
            </a:pPr>
            <a:endParaRPr lang="en-CA" sz="1800" dirty="0">
              <a:latin typeface="Consolas" panose="020B0609020204030204" pitchFamily="49" charset="0"/>
              <a:cs typeface="Consolas" panose="020B0609020204030204" pitchFamily="49" charset="0"/>
            </a:endParaRPr>
          </a:p>
          <a:p>
            <a:pPr lvl="0"/>
            <a:r>
              <a:rPr lang="en-CA" dirty="0" smtClean="0">
                <a:solidFill>
                  <a:prstClr val="black"/>
                </a:solidFill>
              </a:rPr>
              <a:t>Follow these steps:</a:t>
            </a:r>
          </a:p>
          <a:p>
            <a:pPr lvl="1"/>
            <a:r>
              <a:rPr lang="en-CA" dirty="0" smtClean="0">
                <a:solidFill>
                  <a:prstClr val="black"/>
                </a:solidFill>
              </a:rPr>
              <a:t>State your solution in English</a:t>
            </a:r>
          </a:p>
          <a:p>
            <a:pPr lvl="1"/>
            <a:r>
              <a:rPr lang="en-CA" dirty="0" smtClean="0">
                <a:solidFill>
                  <a:prstClr val="black"/>
                </a:solidFill>
              </a:rPr>
              <a:t>Draw a flow </a:t>
            </a:r>
            <a:r>
              <a:rPr lang="en-CA" dirty="0" smtClean="0">
                <a:solidFill>
                  <a:prstClr val="black"/>
                </a:solidFill>
              </a:rPr>
              <a:t>chart</a:t>
            </a:r>
          </a:p>
          <a:p>
            <a:pPr lvl="1"/>
            <a:r>
              <a:rPr lang="en-US" dirty="0" smtClean="0">
                <a:solidFill>
                  <a:prstClr val="black"/>
                </a:solidFill>
              </a:rPr>
              <a:t>Write some tests</a:t>
            </a:r>
            <a:endParaRPr lang="en-CA" dirty="0" smtClean="0">
              <a:solidFill>
                <a:prstClr val="black"/>
              </a:solidFill>
            </a:endParaRPr>
          </a:p>
          <a:p>
            <a:pPr lvl="1"/>
            <a:r>
              <a:rPr lang="en-CA" dirty="0" smtClean="0">
                <a:solidFill>
                  <a:prstClr val="black"/>
                </a:solidFill>
              </a:rPr>
              <a:t>Write the function </a:t>
            </a:r>
            <a:r>
              <a:rPr lang="en-CA" dirty="0" smtClean="0">
                <a:solidFill>
                  <a:prstClr val="black"/>
                </a:solidFill>
              </a:rPr>
              <a:t>definition</a:t>
            </a:r>
          </a:p>
          <a:p>
            <a:pPr lvl="1"/>
            <a:endParaRPr lang="en-US" dirty="0">
              <a:solidFill>
                <a:prstClr val="black"/>
              </a:solidFill>
            </a:endParaRPr>
          </a:p>
          <a:p>
            <a:r>
              <a:rPr lang="en-US" dirty="0" smtClean="0">
                <a:solidFill>
                  <a:prstClr val="black"/>
                </a:solidFill>
              </a:rPr>
              <a:t>What are the appropriate tests?</a:t>
            </a:r>
          </a:p>
          <a:p>
            <a:pPr lvl="1"/>
            <a:r>
              <a:rPr lang="en-US" dirty="0" smtClean="0">
                <a:solidFill>
                  <a:prstClr val="black"/>
                </a:solidFill>
              </a:rPr>
              <a:t>The easiest is to try all permutations of </a:t>
            </a:r>
            <a:r>
              <a:rPr lang="en-US" dirty="0" smtClean="0">
                <a:solidFill>
                  <a:prstClr val="black"/>
                </a:solidFill>
                <a:latin typeface="Consolas" panose="020B0609020204030204" pitchFamily="49" charset="0"/>
              </a:rPr>
              <a:t>1.0</a:t>
            </a:r>
            <a:r>
              <a:rPr lang="en-US" dirty="0" smtClean="0">
                <a:solidFill>
                  <a:prstClr val="black"/>
                </a:solidFill>
              </a:rPr>
              <a:t>, </a:t>
            </a:r>
            <a:r>
              <a:rPr lang="en-US" dirty="0" smtClean="0">
                <a:solidFill>
                  <a:prstClr val="black"/>
                </a:solidFill>
                <a:latin typeface="Consolas" panose="020B0609020204030204" pitchFamily="49" charset="0"/>
              </a:rPr>
              <a:t>2.0</a:t>
            </a:r>
            <a:r>
              <a:rPr lang="en-US" dirty="0" smtClean="0">
                <a:solidFill>
                  <a:prstClr val="black"/>
                </a:solidFill>
              </a:rPr>
              <a:t> and </a:t>
            </a:r>
            <a:r>
              <a:rPr lang="en-US" dirty="0" smtClean="0">
                <a:solidFill>
                  <a:prstClr val="black"/>
                </a:solidFill>
                <a:latin typeface="Consolas" panose="020B0609020204030204" pitchFamily="49" charset="0"/>
              </a:rPr>
              <a:t>3.0</a:t>
            </a:r>
            <a:r>
              <a:rPr lang="en-US" dirty="0" smtClean="0">
                <a:solidFill>
                  <a:prstClr val="black"/>
                </a:solidFill>
              </a:rPr>
              <a:t>, the maximum of which in all cases should always be </a:t>
            </a:r>
            <a:r>
              <a:rPr lang="en-US" dirty="0" smtClean="0">
                <a:solidFill>
                  <a:prstClr val="black"/>
                </a:solidFill>
                <a:latin typeface="Consolas" panose="020B0609020204030204" pitchFamily="49" charset="0"/>
              </a:rPr>
              <a:t>3.0</a:t>
            </a:r>
            <a:endParaRPr lang="en-CA" dirty="0" smtClean="0">
              <a:solidFill>
                <a:prstClr val="black"/>
              </a:solidFill>
            </a:endParaRPr>
          </a:p>
        </p:txBody>
      </p:sp>
    </p:spTree>
    <p:extLst>
      <p:ext uri="{BB962C8B-B14F-4D97-AF65-F5344CB8AC3E}">
        <p14:creationId xmlns:p14="http://schemas.microsoft.com/office/powerpoint/2010/main" val="1060674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Clipping signals</a:t>
            </a:r>
            <a:endParaRPr lang="en-CA" dirty="0"/>
          </a:p>
        </p:txBody>
      </p:sp>
      <p:sp>
        <p:nvSpPr>
          <p:cNvPr id="3" name="Content Placeholder 2"/>
          <p:cNvSpPr>
            <a:spLocks noGrp="1"/>
          </p:cNvSpPr>
          <p:nvPr>
            <p:ph idx="1"/>
          </p:nvPr>
        </p:nvSpPr>
        <p:spPr/>
        <p:txBody>
          <a:bodyPr/>
          <a:lstStyle/>
          <a:p>
            <a:r>
              <a:rPr lang="en-CA" dirty="0" smtClean="0"/>
              <a:t>In engineering, signals (values) often cannot exceed certain bounds</a:t>
            </a:r>
          </a:p>
          <a:p>
            <a:pPr lvl="1"/>
            <a:r>
              <a:rPr lang="en-CA" dirty="0" smtClean="0"/>
              <a:t>If a signal </a:t>
            </a:r>
            <a:r>
              <a:rPr lang="en-CA" i="1" dirty="0" smtClean="0">
                <a:latin typeface="Times New Roman" panose="02020603050405020304" pitchFamily="18" charset="0"/>
                <a:cs typeface="Times New Roman" panose="02020603050405020304" pitchFamily="18" charset="0"/>
              </a:rPr>
              <a:t>x</a:t>
            </a:r>
            <a:r>
              <a:rPr lang="en-CA" dirty="0"/>
              <a:t> </a:t>
            </a:r>
            <a:r>
              <a:rPr lang="en-CA" dirty="0" smtClean="0"/>
              <a:t>is greater in absolute value than some bound </a:t>
            </a:r>
            <a:r>
              <a:rPr lang="en-CA" i="1" dirty="0" smtClean="0">
                <a:latin typeface="Times New Roman" panose="02020603050405020304" pitchFamily="18" charset="0"/>
                <a:cs typeface="Times New Roman" panose="02020603050405020304" pitchFamily="18" charset="0"/>
              </a:rPr>
              <a:t>b</a:t>
            </a:r>
            <a:r>
              <a:rPr lang="en-CA" dirty="0" smtClean="0"/>
              <a:t>, the bound is returned</a:t>
            </a:r>
          </a:p>
          <a:p>
            <a:pPr algn="l"/>
            <a:endParaRPr lang="en-CA" dirty="0"/>
          </a:p>
          <a:p>
            <a:pPr lvl="1" algn="l"/>
            <a:r>
              <a:rPr lang="en-CA" dirty="0" smtClean="0"/>
              <a:t>If </a:t>
            </a:r>
            <a:r>
              <a:rPr lang="en-CA" i="1" dirty="0" smtClean="0"/>
              <a:t>x</a:t>
            </a:r>
            <a:r>
              <a:rPr lang="en-CA" dirty="0" smtClean="0"/>
              <a:t> &gt; </a:t>
            </a:r>
            <a:r>
              <a:rPr lang="en-CA" i="1" dirty="0" smtClean="0"/>
              <a:t>b</a:t>
            </a:r>
            <a:r>
              <a:rPr lang="en-CA" dirty="0" smtClean="0"/>
              <a:t>, return </a:t>
            </a:r>
            <a:r>
              <a:rPr lang="en-CA" i="1" dirty="0" smtClean="0"/>
              <a:t>b</a:t>
            </a:r>
            <a:r>
              <a:rPr lang="en-CA" dirty="0" smtClean="0"/>
              <a:t>;</a:t>
            </a:r>
          </a:p>
          <a:p>
            <a:pPr lvl="1" algn="l"/>
            <a:r>
              <a:rPr lang="en-CA" dirty="0" smtClean="0"/>
              <a:t>Otherwise:</a:t>
            </a:r>
          </a:p>
          <a:p>
            <a:pPr lvl="2" algn="l"/>
            <a:r>
              <a:rPr lang="en-CA" dirty="0" smtClean="0"/>
              <a:t>If </a:t>
            </a:r>
            <a:r>
              <a:rPr lang="en-CA" i="1" dirty="0" smtClean="0"/>
              <a:t>x</a:t>
            </a:r>
            <a:r>
              <a:rPr lang="en-CA" dirty="0" smtClean="0"/>
              <a:t> &lt; –</a:t>
            </a:r>
            <a:r>
              <a:rPr lang="en-CA" i="1" dirty="0" smtClean="0"/>
              <a:t>b</a:t>
            </a:r>
            <a:r>
              <a:rPr lang="en-CA" dirty="0" smtClean="0"/>
              <a:t>, return –</a:t>
            </a:r>
            <a:r>
              <a:rPr lang="en-CA" i="1" dirty="0" smtClean="0"/>
              <a:t>b</a:t>
            </a:r>
            <a:r>
              <a:rPr lang="en-CA" dirty="0" smtClean="0"/>
              <a:t>,</a:t>
            </a:r>
          </a:p>
          <a:p>
            <a:pPr lvl="2" algn="l"/>
            <a:r>
              <a:rPr lang="en-CA" dirty="0" smtClean="0"/>
              <a:t>Otherwise, return </a:t>
            </a:r>
            <a:r>
              <a:rPr lang="en-CA" i="1" dirty="0" smtClean="0"/>
              <a:t>x</a:t>
            </a:r>
            <a:endParaRPr lang="en-CA" dirty="0"/>
          </a:p>
          <a:p>
            <a:pPr marL="0" indent="0" algn="l">
              <a:buNone/>
            </a:pPr>
            <a:endParaRPr lang="en-CA" dirty="0" smtClean="0"/>
          </a:p>
        </p:txBody>
      </p:sp>
      <p:pic>
        <p:nvPicPr>
          <p:cNvPr id="7" name="Picture 2" descr="C:\Users\dwharder\Desktop\cli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429000"/>
            <a:ext cx="4665278" cy="190012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dwharder\Desktop\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581128"/>
            <a:ext cx="3024336" cy="173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561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Clipping signals</a:t>
            </a:r>
          </a:p>
        </p:txBody>
      </p:sp>
      <p:sp>
        <p:nvSpPr>
          <p:cNvPr id="3" name="Content Placeholder 2"/>
          <p:cNvSpPr>
            <a:spLocks noGrp="1"/>
          </p:cNvSpPr>
          <p:nvPr>
            <p:ph idx="1"/>
          </p:nvPr>
        </p:nvSpPr>
        <p:spPr/>
        <p:txBody>
          <a:bodyPr/>
          <a:lstStyle/>
          <a:p>
            <a:r>
              <a:rPr lang="en-CA" dirty="0" smtClean="0"/>
              <a:t>Implementing this, we have:</a:t>
            </a:r>
          </a:p>
          <a:p>
            <a:pPr marL="0" indent="0">
              <a:buNone/>
            </a:pPr>
            <a:endParaRPr lang="en-CA" dirty="0"/>
          </a:p>
          <a:p>
            <a:pPr marL="800100" lvl="2" indent="0">
              <a:buNone/>
            </a:pPr>
            <a:r>
              <a:rPr lang="en-CA" sz="1800" dirty="0" smtClean="0">
                <a:latin typeface="Consolas" panose="020B0609020204030204" pitchFamily="49" charset="0"/>
                <a:cs typeface="Consolas" panose="020B0609020204030204" pitchFamily="49" charset="0"/>
              </a:rPr>
              <a:t>double clip( double x, double b ) {</a:t>
            </a:r>
          </a:p>
          <a:p>
            <a:pPr marL="800100" lvl="2" indent="0">
              <a:buNone/>
            </a:pPr>
            <a:r>
              <a:rPr lang="en-CA" sz="1800" dirty="0" smtClean="0">
                <a:latin typeface="Consolas" panose="020B0609020204030204" pitchFamily="49" charset="0"/>
                <a:cs typeface="Consolas" panose="020B0609020204030204" pitchFamily="49" charset="0"/>
              </a:rPr>
              <a:t>    if ( x &gt; b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return b;</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else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if ( x &lt; -b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return –b;</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else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return x;</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p>
          <a:p>
            <a:pPr marL="800100" lvl="2" indent="0">
              <a:buNone/>
            </a:pPr>
            <a:r>
              <a:rPr lang="en-CA" sz="1800" dirty="0" smtClean="0">
                <a:latin typeface="Consolas" panose="020B0609020204030204" pitchFamily="49" charset="0"/>
                <a:cs typeface="Consolas" panose="020B0609020204030204" pitchFamily="49" charset="0"/>
              </a:rPr>
              <a:t>} </a:t>
            </a:r>
          </a:p>
        </p:txBody>
      </p:sp>
      <p:sp>
        <p:nvSpPr>
          <p:cNvPr id="4" name="TextBox 3"/>
          <p:cNvSpPr txBox="1"/>
          <p:nvPr/>
        </p:nvSpPr>
        <p:spPr>
          <a:xfrm>
            <a:off x="2771800" y="5517933"/>
            <a:ext cx="5915402" cy="646331"/>
          </a:xfrm>
          <a:prstGeom prst="rect">
            <a:avLst/>
          </a:prstGeom>
          <a:noFill/>
        </p:spPr>
        <p:txBody>
          <a:bodyPr wrap="none" rtlCol="0">
            <a:spAutoFit/>
          </a:bodyPr>
          <a:lstStyle/>
          <a:p>
            <a:r>
              <a:rPr lang="en-CA" dirty="0" smtClean="0">
                <a:solidFill>
                  <a:srgbClr val="FF0000"/>
                </a:solidFill>
                <a:latin typeface="Georgia" panose="02040502050405020303" pitchFamily="18" charset="0"/>
              </a:rPr>
              <a:t>Once a return statement is executed,</a:t>
            </a:r>
          </a:p>
          <a:p>
            <a:r>
              <a:rPr lang="en-CA" dirty="0" smtClean="0">
                <a:solidFill>
                  <a:srgbClr val="FF0000"/>
                </a:solidFill>
                <a:latin typeface="Georgia" panose="02040502050405020303" pitchFamily="18" charset="0"/>
              </a:rPr>
              <a:t> no subsequent statements in the function are executed</a:t>
            </a:r>
            <a:endParaRPr lang="en-CA" dirty="0">
              <a:solidFill>
                <a:srgbClr val="FF0000"/>
              </a:solidFill>
              <a:latin typeface="Georgia" panose="02040502050405020303" pitchFamily="18" charset="0"/>
            </a:endParaRPr>
          </a:p>
        </p:txBody>
      </p:sp>
      <p:pic>
        <p:nvPicPr>
          <p:cNvPr id="6" name="Picture 2" descr="C:\Users\dwharder\Desktop\cli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429000"/>
            <a:ext cx="4665278" cy="190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957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Clipping signals</a:t>
            </a:r>
          </a:p>
        </p:txBody>
      </p:sp>
      <p:sp>
        <p:nvSpPr>
          <p:cNvPr id="3" name="Content Placeholder 2"/>
          <p:cNvSpPr>
            <a:spLocks noGrp="1"/>
          </p:cNvSpPr>
          <p:nvPr>
            <p:ph idx="1"/>
          </p:nvPr>
        </p:nvSpPr>
        <p:spPr/>
        <p:txBody>
          <a:bodyPr/>
          <a:lstStyle/>
          <a:p>
            <a:r>
              <a:rPr lang="en-CA" dirty="0" smtClean="0"/>
              <a:t>If a conditional statement appears within either block of another conditional statement, we say that the statements are “nested”</a:t>
            </a:r>
          </a:p>
          <a:p>
            <a:pPr marL="800100" lvl="2" indent="0">
              <a:buNone/>
            </a:pPr>
            <a:r>
              <a:rPr lang="en-CA" sz="1800" dirty="0" smtClean="0">
                <a:latin typeface="Consolas" panose="020B0609020204030204" pitchFamily="49" charset="0"/>
                <a:cs typeface="Consolas" panose="020B0609020204030204" pitchFamily="49" charset="0"/>
              </a:rPr>
              <a:t>double clip( double x, double b ) {</a:t>
            </a:r>
          </a:p>
          <a:p>
            <a:pPr marL="800100" lvl="2" indent="0">
              <a:buNone/>
            </a:pPr>
            <a:r>
              <a:rPr lang="en-CA" sz="1800" dirty="0" smtClean="0">
                <a:latin typeface="Consolas" panose="020B0609020204030204" pitchFamily="49" charset="0"/>
                <a:cs typeface="Consolas" panose="020B0609020204030204" pitchFamily="49" charset="0"/>
              </a:rPr>
              <a:t>    </a:t>
            </a:r>
            <a:r>
              <a:rPr lang="en-CA" sz="1800" dirty="0" smtClean="0">
                <a:solidFill>
                  <a:srgbClr val="0070C0"/>
                </a:solidFill>
                <a:latin typeface="Consolas" panose="020B0609020204030204" pitchFamily="49" charset="0"/>
                <a:cs typeface="Consolas" panose="020B0609020204030204" pitchFamily="49" charset="0"/>
              </a:rPr>
              <a:t>if ( x &gt; b ) {</a:t>
            </a:r>
          </a:p>
          <a:p>
            <a:pPr marL="800100" lvl="2" indent="0">
              <a:buNone/>
            </a:pPr>
            <a:r>
              <a:rPr lang="en-CA" sz="1800" dirty="0">
                <a:solidFill>
                  <a:srgbClr val="0070C0"/>
                </a:solidFill>
                <a:latin typeface="Consolas" panose="020B0609020204030204" pitchFamily="49" charset="0"/>
                <a:cs typeface="Consolas" panose="020B0609020204030204" pitchFamily="49" charset="0"/>
              </a:rPr>
              <a:t> </a:t>
            </a:r>
            <a:r>
              <a:rPr lang="en-CA" sz="1800" dirty="0" smtClean="0">
                <a:solidFill>
                  <a:srgbClr val="0070C0"/>
                </a:solidFill>
                <a:latin typeface="Consolas" panose="020B0609020204030204" pitchFamily="49" charset="0"/>
                <a:cs typeface="Consolas" panose="020B0609020204030204" pitchFamily="49" charset="0"/>
              </a:rPr>
              <a:t>       return b;</a:t>
            </a:r>
          </a:p>
          <a:p>
            <a:pPr marL="800100" lvl="2" indent="0">
              <a:buNone/>
            </a:pPr>
            <a:r>
              <a:rPr lang="en-CA" sz="1800" dirty="0">
                <a:solidFill>
                  <a:srgbClr val="0070C0"/>
                </a:solidFill>
                <a:latin typeface="Consolas" panose="020B0609020204030204" pitchFamily="49" charset="0"/>
                <a:cs typeface="Consolas" panose="020B0609020204030204" pitchFamily="49" charset="0"/>
              </a:rPr>
              <a:t> </a:t>
            </a:r>
            <a:r>
              <a:rPr lang="en-CA" sz="1800" dirty="0" smtClean="0">
                <a:solidFill>
                  <a:srgbClr val="0070C0"/>
                </a:solidFill>
                <a:latin typeface="Consolas" panose="020B0609020204030204" pitchFamily="49" charset="0"/>
                <a:cs typeface="Consolas" panose="020B0609020204030204" pitchFamily="49" charset="0"/>
              </a:rPr>
              <a:t>   } else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smtClean="0">
                <a:solidFill>
                  <a:srgbClr val="FF0000"/>
                </a:solidFill>
                <a:latin typeface="Consolas" panose="020B0609020204030204" pitchFamily="49" charset="0"/>
                <a:cs typeface="Consolas" panose="020B0609020204030204" pitchFamily="49" charset="0"/>
              </a:rPr>
              <a:t>if ( x &lt; -b ) {</a:t>
            </a:r>
          </a:p>
          <a:p>
            <a:pPr marL="800100" lvl="2" indent="0">
              <a:buNone/>
            </a:pPr>
            <a:r>
              <a:rPr lang="en-CA" sz="1800" dirty="0">
                <a:solidFill>
                  <a:srgbClr val="FF0000"/>
                </a:solidFill>
                <a:latin typeface="Consolas" panose="020B0609020204030204" pitchFamily="49" charset="0"/>
                <a:cs typeface="Consolas" panose="020B0609020204030204" pitchFamily="49" charset="0"/>
              </a:rPr>
              <a:t> </a:t>
            </a:r>
            <a:r>
              <a:rPr lang="en-CA" sz="1800" dirty="0" smtClean="0">
                <a:solidFill>
                  <a:srgbClr val="FF0000"/>
                </a:solidFill>
                <a:latin typeface="Consolas" panose="020B0609020204030204" pitchFamily="49" charset="0"/>
                <a:cs typeface="Consolas" panose="020B0609020204030204" pitchFamily="49" charset="0"/>
              </a:rPr>
              <a:t>           return –b;</a:t>
            </a:r>
          </a:p>
          <a:p>
            <a:pPr marL="800100" lvl="2" indent="0">
              <a:buNone/>
            </a:pPr>
            <a:r>
              <a:rPr lang="en-CA" sz="1800" dirty="0">
                <a:solidFill>
                  <a:srgbClr val="FF0000"/>
                </a:solidFill>
                <a:latin typeface="Consolas" panose="020B0609020204030204" pitchFamily="49" charset="0"/>
                <a:cs typeface="Consolas" panose="020B0609020204030204" pitchFamily="49" charset="0"/>
              </a:rPr>
              <a:t> </a:t>
            </a:r>
            <a:r>
              <a:rPr lang="en-CA" sz="1800" dirty="0" smtClean="0">
                <a:solidFill>
                  <a:srgbClr val="FF0000"/>
                </a:solidFill>
                <a:latin typeface="Consolas" panose="020B0609020204030204" pitchFamily="49" charset="0"/>
                <a:cs typeface="Consolas" panose="020B0609020204030204" pitchFamily="49" charset="0"/>
              </a:rPr>
              <a:t>       } else {</a:t>
            </a:r>
          </a:p>
          <a:p>
            <a:pPr marL="800100" lvl="2" indent="0">
              <a:buNone/>
            </a:pPr>
            <a:r>
              <a:rPr lang="en-CA" sz="1800" dirty="0">
                <a:solidFill>
                  <a:srgbClr val="FF0000"/>
                </a:solidFill>
                <a:latin typeface="Consolas" panose="020B0609020204030204" pitchFamily="49" charset="0"/>
                <a:cs typeface="Consolas" panose="020B0609020204030204" pitchFamily="49" charset="0"/>
              </a:rPr>
              <a:t> </a:t>
            </a:r>
            <a:r>
              <a:rPr lang="en-CA" sz="1800" dirty="0" smtClean="0">
                <a:solidFill>
                  <a:srgbClr val="FF0000"/>
                </a:solidFill>
                <a:latin typeface="Consolas" panose="020B0609020204030204" pitchFamily="49" charset="0"/>
                <a:cs typeface="Consolas" panose="020B0609020204030204" pitchFamily="49" charset="0"/>
              </a:rPr>
              <a:t>           return x;</a:t>
            </a:r>
          </a:p>
          <a:p>
            <a:pPr marL="800100" lvl="2" indent="0">
              <a:buNone/>
            </a:pPr>
            <a:r>
              <a:rPr lang="en-CA" sz="1800" dirty="0">
                <a:solidFill>
                  <a:srgbClr val="FF0000"/>
                </a:solidFill>
                <a:latin typeface="Consolas" panose="020B0609020204030204" pitchFamily="49" charset="0"/>
                <a:cs typeface="Consolas" panose="020B0609020204030204" pitchFamily="49" charset="0"/>
              </a:rPr>
              <a:t> </a:t>
            </a:r>
            <a:r>
              <a:rPr lang="en-CA" sz="1800" dirty="0" smtClean="0">
                <a:solidFill>
                  <a:srgbClr val="FF0000"/>
                </a:solidFill>
                <a:latin typeface="Consolas" panose="020B0609020204030204" pitchFamily="49" charset="0"/>
                <a:cs typeface="Consolas" panose="020B0609020204030204" pitchFamily="49" charset="0"/>
              </a:rPr>
              <a:t>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smtClean="0">
                <a:solidFill>
                  <a:srgbClr val="0070C0"/>
                </a:solidFill>
                <a:latin typeface="Consolas" panose="020B0609020204030204" pitchFamily="49" charset="0"/>
                <a:cs typeface="Consolas" panose="020B0609020204030204" pitchFamily="49" charset="0"/>
              </a:rPr>
              <a:t>}</a:t>
            </a:r>
          </a:p>
          <a:p>
            <a:pPr marL="800100" lvl="2" indent="0">
              <a:buNone/>
            </a:pPr>
            <a:r>
              <a:rPr lang="en-CA" sz="1800" dirty="0" smtClean="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2804309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wharder\Desktop\cli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429000"/>
            <a:ext cx="4665278" cy="1900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Clipping signals</a:t>
            </a:r>
          </a:p>
        </p:txBody>
      </p:sp>
      <p:sp>
        <p:nvSpPr>
          <p:cNvPr id="3" name="Content Placeholder 2"/>
          <p:cNvSpPr>
            <a:spLocks noGrp="1"/>
          </p:cNvSpPr>
          <p:nvPr>
            <p:ph idx="1"/>
          </p:nvPr>
        </p:nvSpPr>
        <p:spPr/>
        <p:txBody>
          <a:bodyPr/>
          <a:lstStyle/>
          <a:p>
            <a:r>
              <a:rPr lang="en-CA" dirty="0" smtClean="0"/>
              <a:t>If the </a:t>
            </a:r>
            <a:r>
              <a:rPr lang="en-CA" b="1" dirty="0" smtClean="0">
                <a:solidFill>
                  <a:srgbClr val="FF0000"/>
                </a:solidFill>
              </a:rPr>
              <a:t>alternative block </a:t>
            </a:r>
            <a:r>
              <a:rPr lang="en-CA" dirty="0" smtClean="0"/>
              <a:t>is itself a conditional statement, we can </a:t>
            </a:r>
            <a:r>
              <a:rPr lang="en-CA" i="1" dirty="0" smtClean="0"/>
              <a:t>beautify</a:t>
            </a:r>
            <a:r>
              <a:rPr lang="en-CA" dirty="0" smtClean="0"/>
              <a:t> the code making it easier to read:</a:t>
            </a:r>
          </a:p>
          <a:p>
            <a:pPr lvl="1"/>
            <a:r>
              <a:rPr lang="en-CA" dirty="0" smtClean="0"/>
              <a:t>This is called an </a:t>
            </a:r>
            <a:r>
              <a:rPr lang="en-CA" i="1" dirty="0" smtClean="0"/>
              <a:t>else-if </a:t>
            </a:r>
            <a:r>
              <a:rPr lang="en-CA" dirty="0" smtClean="0"/>
              <a:t>statement within the conditional statement</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double clip( double x, double b ) {</a:t>
            </a:r>
          </a:p>
          <a:p>
            <a:pPr marL="800100" lvl="2" indent="0">
              <a:buNone/>
            </a:pPr>
            <a:r>
              <a:rPr lang="en-CA" sz="1800" dirty="0" smtClean="0">
                <a:latin typeface="Consolas" panose="020B0609020204030204" pitchFamily="49" charset="0"/>
                <a:cs typeface="Consolas" panose="020B0609020204030204" pitchFamily="49" charset="0"/>
              </a:rPr>
              <a:t>    if ( x &gt; b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return  b;</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else </a:t>
            </a:r>
            <a:r>
              <a:rPr lang="en-CA" sz="1800" b="1" dirty="0" smtClean="0">
                <a:solidFill>
                  <a:srgbClr val="FF0000"/>
                </a:solidFill>
                <a:latin typeface="Consolas" panose="020B0609020204030204" pitchFamily="49" charset="0"/>
                <a:cs typeface="Consolas" panose="020B0609020204030204" pitchFamily="49" charset="0"/>
              </a:rPr>
              <a:t>if ( x &lt; -b ) {</a:t>
            </a:r>
          </a:p>
          <a:p>
            <a:pPr marL="800100" lvl="2" indent="0">
              <a:buNone/>
            </a:pPr>
            <a:r>
              <a:rPr lang="en-CA" sz="1800" b="1" dirty="0">
                <a:solidFill>
                  <a:srgbClr val="FF0000"/>
                </a:solidFill>
                <a:latin typeface="Consolas" panose="020B0609020204030204" pitchFamily="49" charset="0"/>
                <a:cs typeface="Consolas" panose="020B0609020204030204" pitchFamily="49" charset="0"/>
              </a:rPr>
              <a:t> </a:t>
            </a:r>
            <a:r>
              <a:rPr lang="en-CA" sz="1800" b="1" dirty="0" smtClean="0">
                <a:solidFill>
                  <a:srgbClr val="FF0000"/>
                </a:solidFill>
                <a:latin typeface="Consolas" panose="020B0609020204030204" pitchFamily="49" charset="0"/>
                <a:cs typeface="Consolas" panose="020B0609020204030204" pitchFamily="49" charset="0"/>
              </a:rPr>
              <a:t>       return –b;</a:t>
            </a:r>
          </a:p>
          <a:p>
            <a:pPr marL="800100" lvl="2" indent="0">
              <a:buNone/>
            </a:pPr>
            <a:r>
              <a:rPr lang="en-CA" sz="1800" b="1" dirty="0">
                <a:solidFill>
                  <a:srgbClr val="FF0000"/>
                </a:solidFill>
                <a:latin typeface="Consolas" panose="020B0609020204030204" pitchFamily="49" charset="0"/>
                <a:cs typeface="Consolas" panose="020B0609020204030204" pitchFamily="49" charset="0"/>
              </a:rPr>
              <a:t> </a:t>
            </a:r>
            <a:r>
              <a:rPr lang="en-CA" sz="1800" b="1" dirty="0" smtClean="0">
                <a:solidFill>
                  <a:srgbClr val="FF0000"/>
                </a:solidFill>
                <a:latin typeface="Consolas" panose="020B0609020204030204" pitchFamily="49" charset="0"/>
                <a:cs typeface="Consolas" panose="020B0609020204030204" pitchFamily="49" charset="0"/>
              </a:rPr>
              <a:t>   } else {</a:t>
            </a:r>
          </a:p>
          <a:p>
            <a:pPr marL="800100" lvl="2" indent="0">
              <a:buNone/>
            </a:pPr>
            <a:r>
              <a:rPr lang="en-CA" sz="1800" b="1" dirty="0">
                <a:solidFill>
                  <a:srgbClr val="FF0000"/>
                </a:solidFill>
                <a:latin typeface="Consolas" panose="020B0609020204030204" pitchFamily="49" charset="0"/>
                <a:cs typeface="Consolas" panose="020B0609020204030204" pitchFamily="49" charset="0"/>
              </a:rPr>
              <a:t> </a:t>
            </a:r>
            <a:r>
              <a:rPr lang="en-CA" sz="1800" b="1" dirty="0" smtClean="0">
                <a:solidFill>
                  <a:srgbClr val="FF0000"/>
                </a:solidFill>
                <a:latin typeface="Consolas" panose="020B0609020204030204" pitchFamily="49" charset="0"/>
                <a:cs typeface="Consolas" panose="020B0609020204030204" pitchFamily="49" charset="0"/>
              </a:rPr>
              <a:t>       return  x;</a:t>
            </a:r>
          </a:p>
          <a:p>
            <a:pPr marL="800100" lvl="2" indent="0">
              <a:buNone/>
            </a:pPr>
            <a:r>
              <a:rPr lang="en-CA" sz="1800" b="1" dirty="0" smtClean="0">
                <a:solidFill>
                  <a:srgbClr val="FF0000"/>
                </a:solidFill>
                <a:latin typeface="Consolas" panose="020B0609020204030204" pitchFamily="49" charset="0"/>
                <a:cs typeface="Consolas" panose="020B0609020204030204" pitchFamily="49" charset="0"/>
              </a:rPr>
              <a:t>    }</a:t>
            </a:r>
          </a:p>
          <a:p>
            <a:pPr marL="800100" lvl="2" indent="0">
              <a:buNone/>
            </a:pPr>
            <a:r>
              <a:rPr lang="en-CA" sz="1800" dirty="0" smtClean="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488708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Clipping signals</a:t>
            </a:r>
          </a:p>
        </p:txBody>
      </p:sp>
      <p:sp>
        <p:nvSpPr>
          <p:cNvPr id="3" name="Content Placeholder 2"/>
          <p:cNvSpPr>
            <a:spLocks noGrp="1"/>
          </p:cNvSpPr>
          <p:nvPr>
            <p:ph idx="1"/>
          </p:nvPr>
        </p:nvSpPr>
        <p:spPr/>
        <p:txBody>
          <a:bodyPr/>
          <a:lstStyle/>
          <a:p>
            <a:r>
              <a:rPr lang="en-CA" dirty="0" smtClean="0"/>
              <a:t>Most problems have multiple solutions:</a:t>
            </a:r>
          </a:p>
          <a:p>
            <a:pPr lvl="1" algn="l"/>
            <a:r>
              <a:rPr lang="en-CA" dirty="0" smtClean="0"/>
              <a:t>If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&gt; </a:t>
            </a:r>
            <a:r>
              <a:rPr lang="en-CA" i="1" dirty="0" smtClean="0">
                <a:latin typeface="Times New Roman" panose="02020603050405020304" pitchFamily="18" charset="0"/>
                <a:cs typeface="Times New Roman" panose="02020603050405020304" pitchFamily="18" charset="0"/>
              </a:rPr>
              <a:t>b</a:t>
            </a:r>
            <a:r>
              <a:rPr lang="en-CA" dirty="0" smtClean="0"/>
              <a:t>,</a:t>
            </a:r>
          </a:p>
          <a:p>
            <a:pPr lvl="2" algn="l"/>
            <a:r>
              <a:rPr lang="en-CA" dirty="0" smtClean="0"/>
              <a:t>If </a:t>
            </a:r>
            <a:r>
              <a:rPr lang="en-CA" i="1" dirty="0" smtClean="0">
                <a:latin typeface="Times New Roman" panose="02020603050405020304" pitchFamily="18" charset="0"/>
                <a:cs typeface="Times New Roman" panose="02020603050405020304" pitchFamily="18" charset="0"/>
              </a:rPr>
              <a:t>x &gt; </a:t>
            </a:r>
            <a:r>
              <a:rPr lang="en-CA" dirty="0" smtClean="0">
                <a:latin typeface="Times New Roman" panose="02020603050405020304" pitchFamily="18" charset="0"/>
                <a:cs typeface="Times New Roman" panose="02020603050405020304" pitchFamily="18" charset="0"/>
              </a:rPr>
              <a:t>0</a:t>
            </a:r>
            <a:r>
              <a:rPr lang="en-CA" dirty="0" smtClean="0"/>
              <a:t>, return </a:t>
            </a:r>
            <a:r>
              <a:rPr lang="en-CA" i="1" dirty="0" smtClean="0">
                <a:latin typeface="Times New Roman" panose="02020603050405020304" pitchFamily="18" charset="0"/>
                <a:cs typeface="Times New Roman" panose="02020603050405020304" pitchFamily="18" charset="0"/>
              </a:rPr>
              <a:t>b</a:t>
            </a:r>
            <a:r>
              <a:rPr lang="en-CA" dirty="0" smtClean="0"/>
              <a:t>,</a:t>
            </a:r>
          </a:p>
          <a:p>
            <a:pPr lvl="2" algn="l"/>
            <a:r>
              <a:rPr lang="en-CA" dirty="0" smtClean="0"/>
              <a:t>Otherwise, return </a:t>
            </a:r>
            <a:r>
              <a:rPr lang="en-CA" i="1" dirty="0" smtClean="0">
                <a:latin typeface="Times New Roman" panose="02020603050405020304" pitchFamily="18" charset="0"/>
                <a:cs typeface="Times New Roman" panose="02020603050405020304" pitchFamily="18" charset="0"/>
              </a:rPr>
              <a:t>–b</a:t>
            </a:r>
            <a:r>
              <a:rPr lang="en-CA" dirty="0" smtClean="0"/>
              <a:t>;</a:t>
            </a:r>
          </a:p>
          <a:p>
            <a:pPr lvl="1" algn="l"/>
            <a:r>
              <a:rPr lang="en-CA" dirty="0" smtClean="0"/>
              <a:t>Otherwise, return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a:t>
            </a:r>
          </a:p>
          <a:p>
            <a:pPr marL="0" indent="0" algn="l">
              <a:buNone/>
            </a:pPr>
            <a:endParaRPr lang="en-CA"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0032" y="3329073"/>
            <a:ext cx="4017882" cy="190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639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the need for executing code conditionally</a:t>
            </a:r>
          </a:p>
          <a:p>
            <a:pPr lvl="1"/>
            <a:r>
              <a:rPr lang="en-CA" dirty="0" smtClean="0"/>
              <a:t>Describe the flow chart and emphasize the purpose of flow charts</a:t>
            </a:r>
          </a:p>
          <a:p>
            <a:pPr lvl="1"/>
            <a:r>
              <a:rPr lang="en-CA" dirty="0" smtClean="0"/>
              <a:t>Describe the conditional statement</a:t>
            </a:r>
          </a:p>
          <a:p>
            <a:pPr lvl="2"/>
            <a:r>
              <a:rPr lang="en-CA" dirty="0" smtClean="0"/>
              <a:t>The absolute-value and max functions</a:t>
            </a:r>
          </a:p>
          <a:p>
            <a:pPr lvl="1"/>
            <a:r>
              <a:rPr lang="en-CA" dirty="0" smtClean="0"/>
              <a:t>Look at multiple conditional statements</a:t>
            </a:r>
          </a:p>
          <a:p>
            <a:pPr lvl="2"/>
            <a:r>
              <a:rPr lang="en-CA" dirty="0" smtClean="0"/>
              <a:t>Clipping and the tent function</a:t>
            </a:r>
          </a:p>
          <a:p>
            <a:pPr lvl="1"/>
            <a:r>
              <a:rPr lang="en-CA" dirty="0" smtClean="0"/>
              <a:t>Look at a simplification if there is no code to run if the statement is false</a:t>
            </a:r>
          </a:p>
          <a:p>
            <a:pPr lvl="2"/>
            <a:r>
              <a:rPr lang="en-CA" dirty="0" smtClean="0"/>
              <a:t>The sinc function</a:t>
            </a:r>
          </a:p>
          <a:p>
            <a:pPr lvl="1"/>
            <a:r>
              <a:rPr lang="en-CA" dirty="0" smtClean="0"/>
              <a:t>Finally, concluding with a simulation of the operational amplifier</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Clipping signals</a:t>
            </a:r>
          </a:p>
        </p:txBody>
      </p:sp>
      <p:sp>
        <p:nvSpPr>
          <p:cNvPr id="3" name="Content Placeholder 2"/>
          <p:cNvSpPr>
            <a:spLocks noGrp="1"/>
          </p:cNvSpPr>
          <p:nvPr>
            <p:ph idx="1"/>
          </p:nvPr>
        </p:nvSpPr>
        <p:spPr/>
        <p:txBody>
          <a:bodyPr/>
          <a:lstStyle/>
          <a:p>
            <a:r>
              <a:rPr lang="en-CA" dirty="0" smtClean="0"/>
              <a:t>Implementing alternative version, we have:</a:t>
            </a:r>
          </a:p>
          <a:p>
            <a:pPr marL="800100" lvl="2" indent="0">
              <a:buNone/>
            </a:pPr>
            <a:endParaRPr lang="en-CA" sz="1800" dirty="0" smtClean="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double clip( double x, double b ) {</a:t>
            </a:r>
          </a:p>
          <a:p>
            <a:pPr marL="800100" lvl="2" indent="0">
              <a:buNone/>
            </a:pPr>
            <a:r>
              <a:rPr lang="en-CA" sz="1800" dirty="0" smtClean="0">
                <a:latin typeface="Consolas" panose="020B0609020204030204" pitchFamily="49" charset="0"/>
                <a:cs typeface="Consolas" panose="020B0609020204030204" pitchFamily="49" charset="0"/>
              </a:rPr>
              <a:t>    if ( abs( x ) &gt; b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if ( x &gt; 0 )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return  b;</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else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return –b;</a:t>
            </a:r>
          </a:p>
          <a:p>
            <a:pPr marL="800100" lvl="2" indent="0">
              <a:buNone/>
            </a:pPr>
            <a:r>
              <a:rPr lang="en-CA" sz="1800" dirty="0" smtClean="0">
                <a:latin typeface="Consolas" panose="020B0609020204030204" pitchFamily="49" charset="0"/>
                <a:cs typeface="Consolas" panose="020B0609020204030204" pitchFamily="49" charset="0"/>
              </a:rPr>
              <a:t>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else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return x;</a:t>
            </a:r>
          </a:p>
          <a:p>
            <a:pPr marL="800100" lvl="2" indent="0">
              <a:buNone/>
            </a:pPr>
            <a:r>
              <a:rPr lang="en-CA" sz="1800" dirty="0" smtClean="0">
                <a:latin typeface="Consolas" panose="020B0609020204030204" pitchFamily="49" charset="0"/>
                <a:cs typeface="Consolas" panose="020B0609020204030204" pitchFamily="49" charset="0"/>
              </a:rPr>
              <a:t>    }</a:t>
            </a:r>
          </a:p>
          <a:p>
            <a:pPr marL="800100" lvl="2" indent="0">
              <a:buNone/>
            </a:pPr>
            <a:r>
              <a:rPr lang="en-CA" sz="1800" dirty="0" smtClean="0">
                <a:latin typeface="Consolas" panose="020B0609020204030204" pitchFamily="49" charset="0"/>
                <a:cs typeface="Consolas" panose="020B0609020204030204" pitchFamily="49" charset="0"/>
              </a:rPr>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0032" y="3329073"/>
            <a:ext cx="4017882" cy="190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189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1640" y="4797152"/>
            <a:ext cx="3172297" cy="180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dirty="0" smtClean="0"/>
              <a:t>Cascading conditional statements</a:t>
            </a:r>
            <a:endParaRPr lang="en-CA" dirty="0"/>
          </a:p>
        </p:txBody>
      </p:sp>
      <p:sp>
        <p:nvSpPr>
          <p:cNvPr id="3" name="Content Placeholder 2"/>
          <p:cNvSpPr>
            <a:spLocks noGrp="1"/>
          </p:cNvSpPr>
          <p:nvPr>
            <p:ph idx="1"/>
          </p:nvPr>
        </p:nvSpPr>
        <p:spPr>
          <a:xfrm>
            <a:off x="457200" y="1556792"/>
            <a:ext cx="8229600" cy="4525963"/>
          </a:xfrm>
        </p:spPr>
        <p:txBody>
          <a:bodyPr/>
          <a:lstStyle/>
          <a:p>
            <a:r>
              <a:rPr lang="en-CA" dirty="0" smtClean="0"/>
              <a:t>Such a sequence of </a:t>
            </a:r>
            <a:r>
              <a:rPr lang="en-CA" dirty="0"/>
              <a:t>if—else-if</a:t>
            </a:r>
            <a:r>
              <a:rPr lang="en-CA" dirty="0" smtClean="0"/>
              <a:t>—··· </a:t>
            </a:r>
            <a:r>
              <a:rPr lang="en-CA" dirty="0" smtClean="0"/>
              <a:t>statements is referred to as </a:t>
            </a:r>
            <a:r>
              <a:rPr lang="en-CA" b="1" i="1" dirty="0" smtClean="0">
                <a:solidFill>
                  <a:srgbClr val="0070C0"/>
                </a:solidFill>
              </a:rPr>
              <a:t>cascading</a:t>
            </a:r>
            <a:r>
              <a:rPr lang="en-CA" i="1" dirty="0" smtClean="0"/>
              <a:t> conditional statements</a:t>
            </a:r>
            <a:endParaRPr lang="en-CA" dirty="0" smtClean="0"/>
          </a:p>
          <a:p>
            <a:pPr marL="800100" lvl="2" indent="0">
              <a:buNone/>
            </a:pPr>
            <a:r>
              <a:rPr lang="en-CA" dirty="0" smtClean="0">
                <a:latin typeface="Consolas" panose="020B0609020204030204" pitchFamily="49" charset="0"/>
                <a:cs typeface="Consolas" panose="020B0609020204030204" pitchFamily="49" charset="0"/>
              </a:rPr>
              <a:t>double </a:t>
            </a:r>
            <a:r>
              <a:rPr lang="en-CA" dirty="0">
                <a:latin typeface="Consolas" panose="020B0609020204030204" pitchFamily="49" charset="0"/>
                <a:cs typeface="Consolas" panose="020B0609020204030204" pitchFamily="49" charset="0"/>
              </a:rPr>
              <a:t>clip( double x, double b ) {</a:t>
            </a:r>
          </a:p>
          <a:p>
            <a:pPr marL="800100" lvl="2" indent="0">
              <a:buNone/>
            </a:pPr>
            <a:r>
              <a:rPr lang="en-CA" dirty="0">
                <a:latin typeface="Consolas" panose="020B0609020204030204" pitchFamily="49" charset="0"/>
                <a:cs typeface="Consolas" panose="020B0609020204030204" pitchFamily="49" charset="0"/>
              </a:rPr>
              <a:t>    if ( x &gt; b ) {</a:t>
            </a:r>
          </a:p>
          <a:p>
            <a:pPr marL="800100" lvl="2" indent="0">
              <a:buNone/>
            </a:pPr>
            <a:r>
              <a:rPr lang="en-CA" dirty="0">
                <a:latin typeface="Consolas" panose="020B0609020204030204" pitchFamily="49" charset="0"/>
                <a:cs typeface="Consolas" panose="020B0609020204030204" pitchFamily="49" charset="0"/>
              </a:rPr>
              <a:t>        return  b;</a:t>
            </a:r>
          </a:p>
          <a:p>
            <a:pPr marL="800100" lvl="2" indent="0">
              <a:buNone/>
            </a:pPr>
            <a:r>
              <a:rPr lang="en-CA" dirty="0">
                <a:latin typeface="Consolas" panose="020B0609020204030204" pitchFamily="49" charset="0"/>
                <a:cs typeface="Consolas" panose="020B0609020204030204" pitchFamily="49" charset="0"/>
              </a:rPr>
              <a:t>    } else if ( x &lt; -b ) {</a:t>
            </a:r>
          </a:p>
          <a:p>
            <a:pPr marL="800100" lvl="2" indent="0">
              <a:buNone/>
            </a:pPr>
            <a:r>
              <a:rPr lang="en-CA" dirty="0">
                <a:latin typeface="Consolas" panose="020B0609020204030204" pitchFamily="49" charset="0"/>
                <a:cs typeface="Consolas" panose="020B0609020204030204" pitchFamily="49" charset="0"/>
              </a:rPr>
              <a:t>        return –b;</a:t>
            </a:r>
          </a:p>
          <a:p>
            <a:pPr marL="800100" lvl="2" indent="0">
              <a:buNone/>
            </a:pPr>
            <a:r>
              <a:rPr lang="en-CA" dirty="0">
                <a:latin typeface="Consolas" panose="020B0609020204030204" pitchFamily="49" charset="0"/>
                <a:cs typeface="Consolas" panose="020B0609020204030204" pitchFamily="49" charset="0"/>
              </a:rPr>
              <a:t>    } else {</a:t>
            </a:r>
          </a:p>
          <a:p>
            <a:pPr marL="800100" lvl="2" indent="0">
              <a:buNone/>
            </a:pPr>
            <a:r>
              <a:rPr lang="en-CA" dirty="0">
                <a:latin typeface="Consolas" panose="020B0609020204030204" pitchFamily="49" charset="0"/>
                <a:cs typeface="Consolas" panose="020B0609020204030204" pitchFamily="49" charset="0"/>
              </a:rPr>
              <a:t>        return  x;</a:t>
            </a:r>
          </a:p>
          <a:p>
            <a:pPr marL="800100" lvl="2" indent="0">
              <a:buNone/>
            </a:pPr>
            <a:r>
              <a:rPr lang="en-CA" dirty="0">
                <a:latin typeface="Consolas" panose="020B0609020204030204" pitchFamily="49" charset="0"/>
                <a:cs typeface="Consolas" panose="020B0609020204030204" pitchFamily="49" charset="0"/>
              </a:rPr>
              <a:t>    }</a:t>
            </a:r>
          </a:p>
          <a:p>
            <a:pPr marL="800100" lvl="2" indent="0">
              <a:buNone/>
            </a:pPr>
            <a:r>
              <a:rPr lang="en-CA" dirty="0">
                <a:latin typeface="Consolas" panose="020B0609020204030204" pitchFamily="49" charset="0"/>
                <a:cs typeface="Consolas" panose="020B0609020204030204" pitchFamily="49" charset="0"/>
              </a:rPr>
              <a:t>} </a:t>
            </a:r>
          </a:p>
        </p:txBody>
      </p:sp>
      <p:pic>
        <p:nvPicPr>
          <p:cNvPr id="9218" name="Picture 2" descr="File:Thailand 484 song kh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870" y="3102259"/>
            <a:ext cx="4019600" cy="3014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508104" y="6073551"/>
            <a:ext cx="3219151" cy="307777"/>
          </a:xfrm>
          <a:prstGeom prst="rect">
            <a:avLst/>
          </a:prstGeom>
        </p:spPr>
        <p:txBody>
          <a:bodyPr wrap="none">
            <a:spAutoFit/>
          </a:bodyPr>
          <a:lstStyle/>
          <a:p>
            <a:r>
              <a:rPr lang="en-CA" sz="1400" dirty="0">
                <a:solidFill>
                  <a:schemeClr val="tx1">
                    <a:lumMod val="50000"/>
                    <a:lumOff val="50000"/>
                  </a:schemeClr>
                </a:solidFill>
                <a:latin typeface="Georgia" panose="02040502050405020303" pitchFamily="18" charset="0"/>
              </a:rPr>
              <a:t> Martin </a:t>
            </a:r>
            <a:r>
              <a:rPr lang="en-CA" sz="1400" dirty="0" err="1" smtClean="0">
                <a:solidFill>
                  <a:schemeClr val="tx1">
                    <a:lumMod val="50000"/>
                    <a:lumOff val="50000"/>
                  </a:schemeClr>
                </a:solidFill>
                <a:latin typeface="Georgia" panose="02040502050405020303" pitchFamily="18" charset="0"/>
              </a:rPr>
              <a:t>Püschel</a:t>
            </a:r>
            <a:r>
              <a:rPr lang="en-CA" sz="1400" dirty="0">
                <a:solidFill>
                  <a:schemeClr val="tx1">
                    <a:lumMod val="50000"/>
                    <a:lumOff val="50000"/>
                  </a:schemeClr>
                </a:solidFill>
                <a:latin typeface="Georgia" panose="02040502050405020303" pitchFamily="18" charset="0"/>
              </a:rPr>
              <a:t>, </a:t>
            </a:r>
            <a:r>
              <a:rPr lang="en-CA" sz="1400" i="1" dirty="0">
                <a:solidFill>
                  <a:schemeClr val="tx1">
                    <a:lumMod val="50000"/>
                    <a:lumOff val="50000"/>
                  </a:schemeClr>
                </a:solidFill>
                <a:latin typeface="Georgia" panose="02040502050405020303" pitchFamily="18" charset="0"/>
              </a:rPr>
              <a:t>Song </a:t>
            </a:r>
            <a:r>
              <a:rPr lang="en-CA" sz="1400" i="1" dirty="0" err="1">
                <a:solidFill>
                  <a:schemeClr val="tx1">
                    <a:lumMod val="50000"/>
                    <a:lumOff val="50000"/>
                  </a:schemeClr>
                </a:solidFill>
                <a:latin typeface="Georgia" panose="02040502050405020303" pitchFamily="18" charset="0"/>
              </a:rPr>
              <a:t>Khon</a:t>
            </a:r>
            <a:r>
              <a:rPr lang="en-CA" sz="1400" i="1" dirty="0">
                <a:solidFill>
                  <a:schemeClr val="tx1">
                    <a:lumMod val="50000"/>
                    <a:lumOff val="50000"/>
                  </a:schemeClr>
                </a:solidFill>
                <a:latin typeface="Georgia" panose="02040502050405020303" pitchFamily="18" charset="0"/>
              </a:rPr>
              <a:t> Waterfall</a:t>
            </a:r>
          </a:p>
        </p:txBody>
      </p:sp>
    </p:spTree>
    <p:extLst>
      <p:ext uri="{BB962C8B-B14F-4D97-AF65-F5344CB8AC3E}">
        <p14:creationId xmlns:p14="http://schemas.microsoft.com/office/powerpoint/2010/main" val="547929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i="1" dirty="0" smtClean="0"/>
              <a:t>tent </a:t>
            </a:r>
            <a:r>
              <a:rPr lang="en-CA" dirty="0" smtClean="0"/>
              <a:t>function</a:t>
            </a:r>
            <a:endParaRPr lang="en-CA" dirty="0"/>
          </a:p>
        </p:txBody>
      </p:sp>
      <p:sp>
        <p:nvSpPr>
          <p:cNvPr id="3" name="Content Placeholder 2"/>
          <p:cNvSpPr>
            <a:spLocks noGrp="1"/>
          </p:cNvSpPr>
          <p:nvPr>
            <p:ph idx="1"/>
          </p:nvPr>
        </p:nvSpPr>
        <p:spPr/>
        <p:txBody>
          <a:bodyPr>
            <a:normAutofit lnSpcReduction="10000"/>
          </a:bodyPr>
          <a:lstStyle/>
          <a:p>
            <a:r>
              <a:rPr lang="en-CA" dirty="0" smtClean="0"/>
              <a:t>A </a:t>
            </a:r>
            <a:r>
              <a:rPr lang="en-CA" i="1" dirty="0" smtClean="0"/>
              <a:t>tent function</a:t>
            </a:r>
            <a:r>
              <a:rPr lang="en-CA" dirty="0" smtClean="0"/>
              <a:t> is defined as:</a:t>
            </a:r>
          </a:p>
          <a:p>
            <a:endParaRPr lang="en-CA" dirty="0"/>
          </a:p>
          <a:p>
            <a:pPr marL="800100" lvl="2" indent="0">
              <a:buNone/>
            </a:pPr>
            <a:r>
              <a:rPr lang="en-CA" dirty="0" smtClean="0">
                <a:latin typeface="Consolas" panose="020B0609020204030204" pitchFamily="49" charset="0"/>
                <a:cs typeface="Consolas" panose="020B0609020204030204" pitchFamily="49" charset="0"/>
              </a:rPr>
              <a:t>				double tent( </a:t>
            </a:r>
            <a:r>
              <a:rPr lang="en-CA" dirty="0">
                <a:latin typeface="Consolas" panose="020B0609020204030204" pitchFamily="49" charset="0"/>
                <a:cs typeface="Consolas" panose="020B0609020204030204" pitchFamily="49" charset="0"/>
              </a:rPr>
              <a:t>double </a:t>
            </a:r>
            <a:r>
              <a:rPr lang="en-CA" dirty="0" smtClean="0">
                <a:latin typeface="Consolas" panose="020B0609020204030204" pitchFamily="49" charset="0"/>
                <a:cs typeface="Consolas" panose="020B0609020204030204" pitchFamily="49" charset="0"/>
              </a:rPr>
              <a:t>x </a:t>
            </a:r>
            <a:r>
              <a:rPr lang="en-CA" dirty="0">
                <a:latin typeface="Consolas" panose="020B0609020204030204" pitchFamily="49" charset="0"/>
                <a:cs typeface="Consolas" panose="020B0609020204030204" pitchFamily="49" charset="0"/>
              </a:rPr>
              <a:t>) {</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if ( x </a:t>
            </a:r>
            <a:r>
              <a:rPr lang="en-CA" dirty="0" smtClean="0">
                <a:latin typeface="Consolas" panose="020B0609020204030204" pitchFamily="49" charset="0"/>
                <a:cs typeface="Consolas" panose="020B0609020204030204" pitchFamily="49" charset="0"/>
              </a:rPr>
              <a:t>&lt;= -1.0 </a:t>
            </a:r>
            <a:r>
              <a:rPr lang="en-CA" dirty="0">
                <a:latin typeface="Consolas" panose="020B0609020204030204" pitchFamily="49" charset="0"/>
                <a:cs typeface="Consolas" panose="020B0609020204030204" pitchFamily="49" charset="0"/>
              </a:rPr>
              <a:t>)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a:t>
            </a:r>
            <a:r>
              <a:rPr lang="en-CA" dirty="0" smtClean="0">
                <a:latin typeface="Consolas" panose="020B0609020204030204" pitchFamily="49" charset="0"/>
                <a:cs typeface="Consolas" panose="020B0609020204030204" pitchFamily="49" charset="0"/>
              </a:rPr>
              <a:t>0.0;</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else if ( x </a:t>
            </a:r>
            <a:r>
              <a:rPr lang="en-CA" dirty="0" smtClean="0">
                <a:latin typeface="Consolas" panose="020B0609020204030204" pitchFamily="49" charset="0"/>
                <a:cs typeface="Consolas" panose="020B0609020204030204" pitchFamily="49" charset="0"/>
              </a:rPr>
              <a:t>&lt;= 0.0 </a:t>
            </a:r>
            <a:r>
              <a:rPr lang="en-CA" dirty="0">
                <a:latin typeface="Consolas" panose="020B0609020204030204" pitchFamily="49" charset="0"/>
                <a:cs typeface="Consolas" panose="020B0609020204030204" pitchFamily="49" charset="0"/>
              </a:rPr>
              <a:t>)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a:t>
            </a:r>
            <a:r>
              <a:rPr lang="en-CA" dirty="0" smtClean="0">
                <a:latin typeface="Consolas" panose="020B0609020204030204" pitchFamily="49" charset="0"/>
                <a:cs typeface="Consolas" panose="020B0609020204030204" pitchFamily="49" charset="0"/>
              </a:rPr>
              <a:t>x + 1.0;</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else if ( x &lt;= </a:t>
            </a:r>
            <a:r>
              <a:rPr lang="en-CA" dirty="0" smtClean="0">
                <a:latin typeface="Consolas" panose="020B0609020204030204" pitchFamily="49" charset="0"/>
                <a:cs typeface="Consolas" panose="020B0609020204030204" pitchFamily="49" charset="0"/>
              </a:rPr>
              <a:t>1.0 </a:t>
            </a:r>
            <a:r>
              <a:rPr lang="en-CA" dirty="0">
                <a:latin typeface="Consolas" panose="020B0609020204030204" pitchFamily="49" charset="0"/>
                <a:cs typeface="Consolas" panose="020B0609020204030204" pitchFamily="49" charset="0"/>
              </a:rPr>
              <a:t>)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a:t>
            </a:r>
            <a:r>
              <a:rPr lang="en-CA" dirty="0" smtClean="0">
                <a:latin typeface="Consolas" panose="020B0609020204030204" pitchFamily="49" charset="0"/>
                <a:cs typeface="Consolas" panose="020B0609020204030204" pitchFamily="49" charset="0"/>
              </a:rPr>
              <a:t>1.0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x;</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else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a:t>
            </a:r>
            <a:r>
              <a:rPr lang="en-CA" dirty="0" smtClean="0">
                <a:latin typeface="Consolas" panose="020B0609020204030204" pitchFamily="49" charset="0"/>
                <a:cs typeface="Consolas" panose="020B0609020204030204" pitchFamily="49" charset="0"/>
              </a:rPr>
              <a:t>0.0;</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p>
            <a:endParaRPr lang="en-CA" sz="1800" dirty="0" smtClean="0"/>
          </a:p>
          <a:p>
            <a:r>
              <a:rPr lang="en-CA" sz="1800" dirty="0" smtClean="0"/>
              <a:t>What would the flow chart look like?</a:t>
            </a:r>
          </a:p>
        </p:txBody>
      </p:sp>
      <p:graphicFrame>
        <p:nvGraphicFramePr>
          <p:cNvPr id="4" name="Object 3"/>
          <p:cNvGraphicFramePr>
            <a:graphicFrameLocks noChangeAspect="1"/>
          </p:cNvGraphicFramePr>
          <p:nvPr>
            <p:extLst>
              <p:ext uri="{D42A27DB-BD31-4B8C-83A1-F6EECF244321}">
                <p14:modId xmlns:p14="http://schemas.microsoft.com/office/powerpoint/2010/main" val="1941702798"/>
              </p:ext>
            </p:extLst>
          </p:nvPr>
        </p:nvGraphicFramePr>
        <p:xfrm>
          <a:off x="611560" y="2132856"/>
          <a:ext cx="3157934" cy="1660639"/>
        </p:xfrm>
        <a:graphic>
          <a:graphicData uri="http://schemas.openxmlformats.org/presentationml/2006/ole">
            <mc:AlternateContent xmlns:mc="http://schemas.openxmlformats.org/markup-compatibility/2006">
              <mc:Choice xmlns:v="urn:schemas-microsoft-com:vml" Requires="v">
                <p:oleObj spid="_x0000_s8225" name="Equation" r:id="rId3" imgW="1473120" imgH="774360" progId="Equation.DSMT4">
                  <p:embed/>
                </p:oleObj>
              </mc:Choice>
              <mc:Fallback>
                <p:oleObj name="Equation" r:id="rId3" imgW="1473120" imgH="774360" progId="Equation.DSMT4">
                  <p:embed/>
                  <p:pic>
                    <p:nvPicPr>
                      <p:cNvPr id="0" name=""/>
                      <p:cNvPicPr/>
                      <p:nvPr/>
                    </p:nvPicPr>
                    <p:blipFill>
                      <a:blip r:embed="rId4"/>
                      <a:stretch>
                        <a:fillRect/>
                      </a:stretch>
                    </p:blipFill>
                    <p:spPr>
                      <a:xfrm>
                        <a:off x="611560" y="2132856"/>
                        <a:ext cx="3157934" cy="1660639"/>
                      </a:xfrm>
                      <a:prstGeom prst="rect">
                        <a:avLst/>
                      </a:prstGeom>
                    </p:spPr>
                  </p:pic>
                </p:oleObj>
              </mc:Fallback>
            </mc:AlternateContent>
          </a:graphicData>
        </a:graphic>
      </p:graphicFrame>
      <p:pic>
        <p:nvPicPr>
          <p:cNvPr id="8219" name="Picture 27" descr="C:\Users\dwharder\Desktop\t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5" y="4797152"/>
            <a:ext cx="3174452" cy="115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09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Cascading conditional statements</a:t>
            </a:r>
            <a:endParaRPr lang="en-CA" dirty="0"/>
          </a:p>
        </p:txBody>
      </p:sp>
      <p:sp>
        <p:nvSpPr>
          <p:cNvPr id="3" name="Content Placeholder 2"/>
          <p:cNvSpPr>
            <a:spLocks noGrp="1"/>
          </p:cNvSpPr>
          <p:nvPr>
            <p:ph idx="1"/>
          </p:nvPr>
        </p:nvSpPr>
        <p:spPr/>
        <p:txBody>
          <a:bodyPr/>
          <a:lstStyle/>
          <a:p>
            <a:r>
              <a:rPr lang="en-CA" dirty="0" smtClean="0"/>
              <a:t>Cascading conditional statements are represented by this flow chart</a:t>
            </a:r>
          </a:p>
          <a:p>
            <a:pPr lvl="1"/>
            <a:r>
              <a:rPr lang="en-CA" dirty="0" smtClean="0"/>
              <a:t>The alternative if complementary to all other consequences</a:t>
            </a:r>
            <a:r>
              <a:rPr lang="en-CA" sz="2000" dirty="0" smtClean="0"/>
              <a:t> </a:t>
            </a:r>
            <a:endParaRPr lang="en-CA" dirty="0" smtClean="0"/>
          </a:p>
          <a:p>
            <a:pPr marL="800100" lvl="2" indent="0">
              <a:buNone/>
            </a:pPr>
            <a:r>
              <a:rPr lang="en-CA" dirty="0" smtClean="0">
                <a:latin typeface="Consolas" panose="020B0609020204030204" pitchFamily="49" charset="0"/>
                <a:cs typeface="Consolas" panose="020B0609020204030204" pitchFamily="49" charset="0"/>
              </a:rPr>
              <a:t>double </a:t>
            </a:r>
            <a:r>
              <a:rPr lang="en-CA" dirty="0" smtClean="0">
                <a:latin typeface="Consolas" panose="020B0609020204030204" pitchFamily="49" charset="0"/>
                <a:cs typeface="Consolas" panose="020B0609020204030204" pitchFamily="49" charset="0"/>
              </a:rPr>
              <a:t>tent( </a:t>
            </a:r>
            <a:r>
              <a:rPr lang="en-CA" dirty="0">
                <a:latin typeface="Consolas" panose="020B0609020204030204" pitchFamily="49" charset="0"/>
                <a:cs typeface="Consolas" panose="020B0609020204030204" pitchFamily="49" charset="0"/>
              </a:rPr>
              <a:t>double </a:t>
            </a:r>
            <a:r>
              <a:rPr lang="en-CA" dirty="0" smtClean="0">
                <a:latin typeface="Consolas" panose="020B0609020204030204" pitchFamily="49" charset="0"/>
                <a:cs typeface="Consolas" panose="020B0609020204030204" pitchFamily="49" charset="0"/>
              </a:rPr>
              <a:t>x </a:t>
            </a:r>
            <a:r>
              <a:rPr lang="en-CA" dirty="0">
                <a:latin typeface="Consolas" panose="020B0609020204030204" pitchFamily="49" charset="0"/>
                <a:cs typeface="Consolas" panose="020B0609020204030204" pitchFamily="49" charset="0"/>
              </a:rPr>
              <a:t>) {</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if ( x </a:t>
            </a:r>
            <a:r>
              <a:rPr lang="en-CA" dirty="0" smtClean="0">
                <a:latin typeface="Consolas" panose="020B0609020204030204" pitchFamily="49" charset="0"/>
                <a:cs typeface="Consolas" panose="020B0609020204030204" pitchFamily="49" charset="0"/>
              </a:rPr>
              <a:t>&lt;= -1.0 </a:t>
            </a:r>
            <a:r>
              <a:rPr lang="en-CA" dirty="0">
                <a:latin typeface="Consolas" panose="020B0609020204030204" pitchFamily="49" charset="0"/>
                <a:cs typeface="Consolas" panose="020B0609020204030204" pitchFamily="49" charset="0"/>
              </a:rPr>
              <a:t>) {</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a:t>
            </a:r>
            <a:r>
              <a:rPr lang="en-CA" dirty="0" smtClean="0">
                <a:latin typeface="Consolas" panose="020B0609020204030204" pitchFamily="49" charset="0"/>
                <a:cs typeface="Consolas" panose="020B0609020204030204" pitchFamily="49" charset="0"/>
              </a:rPr>
              <a:t>0.0;</a:t>
            </a: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else if ( x </a:t>
            </a:r>
            <a:r>
              <a:rPr lang="en-CA" dirty="0" smtClean="0">
                <a:latin typeface="Consolas" panose="020B0609020204030204" pitchFamily="49" charset="0"/>
                <a:cs typeface="Consolas" panose="020B0609020204030204" pitchFamily="49" charset="0"/>
              </a:rPr>
              <a:t>&lt;= 0.0 </a:t>
            </a:r>
            <a:r>
              <a:rPr lang="en-CA" dirty="0">
                <a:latin typeface="Consolas" panose="020B0609020204030204" pitchFamily="49" charset="0"/>
                <a:cs typeface="Consolas" panose="020B0609020204030204" pitchFamily="49" charset="0"/>
              </a:rPr>
              <a:t>) {</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a:t>
            </a:r>
            <a:r>
              <a:rPr lang="en-CA" dirty="0" smtClean="0">
                <a:latin typeface="Consolas" panose="020B0609020204030204" pitchFamily="49" charset="0"/>
                <a:cs typeface="Consolas" panose="020B0609020204030204" pitchFamily="49" charset="0"/>
              </a:rPr>
              <a:t>x + 1.0;</a:t>
            </a: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else if ( x &lt;= </a:t>
            </a:r>
            <a:r>
              <a:rPr lang="en-CA" dirty="0" smtClean="0">
                <a:latin typeface="Consolas" panose="020B0609020204030204" pitchFamily="49" charset="0"/>
                <a:cs typeface="Consolas" panose="020B0609020204030204" pitchFamily="49" charset="0"/>
              </a:rPr>
              <a:t>1.0 </a:t>
            </a:r>
            <a:r>
              <a:rPr lang="en-CA" dirty="0">
                <a:latin typeface="Consolas" panose="020B0609020204030204" pitchFamily="49" charset="0"/>
                <a:cs typeface="Consolas" panose="020B0609020204030204" pitchFamily="49" charset="0"/>
              </a:rPr>
              <a:t>) {</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a:t>
            </a:r>
            <a:r>
              <a:rPr lang="en-CA" dirty="0" smtClean="0">
                <a:latin typeface="Consolas" panose="020B0609020204030204" pitchFamily="49" charset="0"/>
                <a:cs typeface="Consolas" panose="020B0609020204030204" pitchFamily="49" charset="0"/>
              </a:rPr>
              <a:t>1.0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x;</a:t>
            </a: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else {</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return  </a:t>
            </a:r>
            <a:r>
              <a:rPr lang="en-CA" dirty="0" smtClean="0">
                <a:latin typeface="Consolas" panose="020B0609020204030204" pitchFamily="49" charset="0"/>
                <a:cs typeface="Consolas" panose="020B0609020204030204" pitchFamily="49" charset="0"/>
              </a:rPr>
              <a:t>0.0;</a:t>
            </a: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064" y="4365105"/>
            <a:ext cx="561074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966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Conditions are simply statements</a:t>
            </a:r>
            <a:endParaRPr lang="en-CA" dirty="0"/>
          </a:p>
        </p:txBody>
      </p:sp>
      <p:sp>
        <p:nvSpPr>
          <p:cNvPr id="3" name="Content Placeholder 2"/>
          <p:cNvSpPr>
            <a:spLocks noGrp="1"/>
          </p:cNvSpPr>
          <p:nvPr>
            <p:ph idx="1"/>
          </p:nvPr>
        </p:nvSpPr>
        <p:spPr/>
        <p:txBody>
          <a:bodyPr/>
          <a:lstStyle/>
          <a:p>
            <a:r>
              <a:rPr lang="en-CA" dirty="0" smtClean="0"/>
              <a:t>We can also use the </a:t>
            </a:r>
            <a:r>
              <a:rPr lang="en-CA" dirty="0" smtClean="0">
                <a:latin typeface="Consolas" panose="020B0609020204030204" pitchFamily="49" charset="0"/>
                <a:cs typeface="Consolas" panose="020B0609020204030204" pitchFamily="49" charset="0"/>
              </a:rPr>
              <a:t>double abs(…)</a:t>
            </a:r>
            <a:r>
              <a:rPr lang="en-CA" dirty="0" smtClean="0"/>
              <a:t> function instead</a:t>
            </a:r>
            <a:r>
              <a:rPr lang="en-CA" dirty="0" smtClean="0"/>
              <a:t>:</a:t>
            </a:r>
            <a:endParaRPr lang="en-CA" dirty="0" smtClean="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double tent( double x ) {</a:t>
            </a:r>
          </a:p>
          <a:p>
            <a:pPr marL="80010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if ( </a:t>
            </a:r>
            <a:r>
              <a:rPr lang="en-CA" sz="1500" dirty="0" smtClean="0">
                <a:latin typeface="Consolas" panose="020B0609020204030204" pitchFamily="49" charset="0"/>
                <a:cs typeface="Consolas" panose="020B0609020204030204" pitchFamily="49" charset="0"/>
              </a:rPr>
              <a:t>abs( x ) &gt;= 1.0 </a:t>
            </a:r>
            <a:r>
              <a:rPr lang="en-CA" sz="1500" dirty="0">
                <a:latin typeface="Consolas" panose="020B0609020204030204" pitchFamily="49" charset="0"/>
                <a:cs typeface="Consolas" panose="020B0609020204030204" pitchFamily="49" charset="0"/>
              </a:rPr>
              <a:t>) {</a:t>
            </a:r>
          </a:p>
          <a:p>
            <a:pPr marL="80010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return  </a:t>
            </a:r>
            <a:r>
              <a:rPr lang="en-CA" sz="1500" dirty="0" smtClean="0">
                <a:latin typeface="Consolas" panose="020B0609020204030204" pitchFamily="49" charset="0"/>
                <a:cs typeface="Consolas" panose="020B0609020204030204" pitchFamily="49" charset="0"/>
              </a:rPr>
              <a:t>0.0;</a:t>
            </a: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 else if ( x </a:t>
            </a:r>
            <a:r>
              <a:rPr lang="en-CA" sz="1500" dirty="0" smtClean="0">
                <a:latin typeface="Consolas" panose="020B0609020204030204" pitchFamily="49" charset="0"/>
                <a:cs typeface="Consolas" panose="020B0609020204030204" pitchFamily="49" charset="0"/>
              </a:rPr>
              <a:t>&lt;= 0.0 </a:t>
            </a:r>
            <a:r>
              <a:rPr lang="en-CA" sz="1500" dirty="0">
                <a:latin typeface="Consolas" panose="020B0609020204030204" pitchFamily="49" charset="0"/>
                <a:cs typeface="Consolas" panose="020B0609020204030204" pitchFamily="49" charset="0"/>
              </a:rPr>
              <a:t>) {</a:t>
            </a:r>
          </a:p>
          <a:p>
            <a:pPr marL="80010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return </a:t>
            </a:r>
            <a:r>
              <a:rPr lang="en-CA" sz="1500" dirty="0" smtClean="0">
                <a:latin typeface="Consolas" panose="020B0609020204030204" pitchFamily="49" charset="0"/>
                <a:cs typeface="Consolas" panose="020B0609020204030204" pitchFamily="49" charset="0"/>
              </a:rPr>
              <a:t>x + 1.0;</a:t>
            </a: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 else </a:t>
            </a: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return </a:t>
            </a:r>
            <a:r>
              <a:rPr lang="en-CA" sz="1500" dirty="0" smtClean="0">
                <a:latin typeface="Consolas" panose="020B0609020204030204" pitchFamily="49" charset="0"/>
                <a:cs typeface="Consolas" panose="020B0609020204030204" pitchFamily="49" charset="0"/>
              </a:rPr>
              <a:t>1.0 </a:t>
            </a: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x;</a:t>
            </a: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a:t>
            </a: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a:t>
            </a:r>
            <a:endParaRPr lang="en-CA" sz="1400" dirty="0" smtClean="0">
              <a:latin typeface="Consolas" panose="020B0609020204030204" pitchFamily="49" charset="0"/>
              <a:cs typeface="Consolas" panose="020B0609020204030204" pitchFamily="49" charset="0"/>
            </a:endParaRPr>
          </a:p>
          <a:p>
            <a:pPr marL="0" indent="0">
              <a:buNone/>
            </a:pPr>
            <a:r>
              <a:rPr lang="en-CA" dirty="0" smtClean="0"/>
              <a:t>     or even</a:t>
            </a:r>
            <a:endParaRPr lang="en-CA"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double tent( double x ) {</a:t>
            </a:r>
          </a:p>
          <a:p>
            <a:pPr marL="800100" lvl="2" indent="0">
              <a:buNone/>
            </a:pPr>
            <a:r>
              <a:rPr lang="en-CA" sz="1500" dirty="0">
                <a:latin typeface="Consolas" panose="020B0609020204030204" pitchFamily="49" charset="0"/>
                <a:cs typeface="Consolas" panose="020B0609020204030204" pitchFamily="49" charset="0"/>
              </a:rPr>
              <a:t>    if ( abs( x ) &gt;= 1.0 ) {</a:t>
            </a:r>
          </a:p>
          <a:p>
            <a:pPr marL="800100" lvl="2" indent="0">
              <a:buNone/>
            </a:pPr>
            <a:r>
              <a:rPr lang="en-CA" sz="1500" dirty="0">
                <a:latin typeface="Consolas" panose="020B0609020204030204" pitchFamily="49" charset="0"/>
                <a:cs typeface="Consolas" panose="020B0609020204030204" pitchFamily="49" charset="0"/>
              </a:rPr>
              <a:t>        return  0.0;</a:t>
            </a:r>
          </a:p>
          <a:p>
            <a:pPr marL="80010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else {</a:t>
            </a:r>
          </a:p>
          <a:p>
            <a:pPr marL="800100" lvl="2" indent="0">
              <a:buNone/>
            </a:pPr>
            <a:r>
              <a:rPr lang="en-CA" sz="1500" dirty="0">
                <a:latin typeface="Consolas" panose="020B0609020204030204" pitchFamily="49" charset="0"/>
                <a:cs typeface="Consolas" panose="020B0609020204030204" pitchFamily="49" charset="0"/>
              </a:rPr>
              <a:t>        return 1.0 </a:t>
            </a:r>
            <a:r>
              <a:rPr lang="en-CA" sz="1500" dirty="0" smtClean="0">
                <a:latin typeface="Consolas" panose="020B0609020204030204" pitchFamily="49" charset="0"/>
                <a:cs typeface="Consolas" panose="020B0609020204030204" pitchFamily="49" charset="0"/>
              </a:rPr>
              <a:t>- abs( x );</a:t>
            </a:r>
            <a:endParaRPr lang="en-CA" sz="1500"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a:t>
            </a:r>
          </a:p>
          <a:p>
            <a:pPr marL="800100" lvl="2" indent="0">
              <a:buNone/>
            </a:pP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8024" y="2348880"/>
            <a:ext cx="417369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501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not to use cascades</a:t>
            </a:r>
            <a:endParaRPr lang="en-CA" dirty="0"/>
          </a:p>
        </p:txBody>
      </p:sp>
      <p:sp>
        <p:nvSpPr>
          <p:cNvPr id="3" name="Content Placeholder 2"/>
          <p:cNvSpPr>
            <a:spLocks noGrp="1"/>
          </p:cNvSpPr>
          <p:nvPr>
            <p:ph idx="1"/>
          </p:nvPr>
        </p:nvSpPr>
        <p:spPr/>
        <p:txBody>
          <a:bodyPr/>
          <a:lstStyle/>
          <a:p>
            <a:r>
              <a:rPr lang="en-CA" dirty="0" smtClean="0"/>
              <a:t>Novice programmers sometimes want to emphasize the conditional checks:</a:t>
            </a:r>
          </a:p>
          <a:p>
            <a:pPr marL="800100" lvl="2" indent="0">
              <a:buNone/>
            </a:pPr>
            <a:r>
              <a:rPr lang="en-CA" dirty="0" smtClean="0">
                <a:latin typeface="Consolas" panose="020B0609020204030204" pitchFamily="49" charset="0"/>
                <a:cs typeface="Consolas" panose="020B0609020204030204" pitchFamily="49" charset="0"/>
              </a:rPr>
              <a:t>if ( x &gt;= 0 ) {			if ( x == 0 )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Do something...		    // Do something...</a:t>
            </a:r>
          </a:p>
          <a:p>
            <a:pPr marL="800100" lvl="2" indent="0">
              <a:buNone/>
            </a:pPr>
            <a:r>
              <a:rPr lang="en-CA" dirty="0" smtClean="0">
                <a:latin typeface="Consolas" panose="020B0609020204030204" pitchFamily="49" charset="0"/>
                <a:cs typeface="Consolas" panose="020B0609020204030204" pitchFamily="49" charset="0"/>
              </a:rPr>
              <a:t>} else if ( x &lt; 0 ) {		} else if ( x != 0 ) {</a:t>
            </a:r>
          </a:p>
          <a:p>
            <a:pPr marL="800100" lvl="2" indent="0">
              <a:buNone/>
            </a:pPr>
            <a:r>
              <a:rPr lang="en-CA" dirty="0" smtClean="0">
                <a:latin typeface="Consolas" panose="020B0609020204030204" pitchFamily="49" charset="0"/>
                <a:cs typeface="Consolas" panose="020B0609020204030204" pitchFamily="49" charset="0"/>
              </a:rPr>
              <a:t>     // Do something else...	    // Do something else...</a:t>
            </a:r>
          </a:p>
          <a:p>
            <a:pPr marL="800100" lvl="2" indent="0">
              <a:buNone/>
            </a:pPr>
            <a:r>
              <a:rPr lang="en-CA" dirty="0" smtClean="0">
                <a:latin typeface="Consolas" panose="020B0609020204030204" pitchFamily="49" charset="0"/>
                <a:cs typeface="Consolas" panose="020B0609020204030204" pitchFamily="49" charset="0"/>
              </a:rPr>
              <a:t>}					}</a:t>
            </a:r>
          </a:p>
          <a:p>
            <a:pPr marL="800100" lvl="2" indent="0">
              <a:buNone/>
            </a:pPr>
            <a:endParaRPr lang="en-CA" dirty="0">
              <a:latin typeface="Consolas" panose="020B0609020204030204" pitchFamily="49" charset="0"/>
              <a:cs typeface="Consolas" panose="020B0609020204030204" pitchFamily="49" charset="0"/>
            </a:endParaRPr>
          </a:p>
          <a:p>
            <a:pPr marL="285750"/>
            <a:r>
              <a:rPr lang="en-CA" dirty="0" smtClean="0"/>
              <a:t>Don’t do this:</a:t>
            </a:r>
          </a:p>
          <a:p>
            <a:pPr marL="685800" lvl="1"/>
            <a:r>
              <a:rPr lang="en-CA" dirty="0" smtClean="0"/>
              <a:t>The last condition is complementary to the first</a:t>
            </a:r>
          </a:p>
          <a:p>
            <a:pPr marL="685800" lvl="1"/>
            <a:r>
              <a:rPr lang="en-CA" dirty="0" smtClean="0"/>
              <a:t>Experienced programmers reading this will be confused</a:t>
            </a:r>
          </a:p>
          <a:p>
            <a:pPr marL="1085850" lvl="2"/>
            <a:r>
              <a:rPr lang="en-CA" dirty="0" smtClean="0"/>
              <a:t>They expect that there are some values of </a:t>
            </a:r>
            <a:r>
              <a:rPr lang="en-CA" dirty="0" smtClean="0">
                <a:latin typeface="Consolas" panose="020B0609020204030204" pitchFamily="49" charset="0"/>
                <a:cs typeface="Consolas" panose="020B0609020204030204" pitchFamily="49" charset="0"/>
              </a:rPr>
              <a:t>x</a:t>
            </a:r>
            <a:r>
              <a:rPr lang="en-CA" dirty="0" smtClean="0"/>
              <a:t> that satisfy neither condition</a:t>
            </a:r>
          </a:p>
          <a:p>
            <a:pPr marL="685800" lvl="1"/>
            <a:r>
              <a:rPr lang="en-CA" dirty="0" smtClean="0"/>
              <a:t>Maintenance becomes more difficult</a:t>
            </a:r>
          </a:p>
        </p:txBody>
      </p:sp>
    </p:spTree>
    <p:extLst>
      <p:ext uri="{BB962C8B-B14F-4D97-AF65-F5344CB8AC3E}">
        <p14:creationId xmlns:p14="http://schemas.microsoft.com/office/powerpoint/2010/main" val="227668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Assertions</a:t>
            </a:r>
            <a:endParaRPr lang="en-CA" dirty="0"/>
          </a:p>
        </p:txBody>
      </p:sp>
      <p:sp>
        <p:nvSpPr>
          <p:cNvPr id="3" name="Content Placeholder 2"/>
          <p:cNvSpPr>
            <a:spLocks noGrp="1"/>
          </p:cNvSpPr>
          <p:nvPr>
            <p:ph idx="1"/>
          </p:nvPr>
        </p:nvSpPr>
        <p:spPr/>
        <p:txBody>
          <a:bodyPr>
            <a:normAutofit lnSpcReduction="10000"/>
          </a:bodyPr>
          <a:lstStyle/>
          <a:p>
            <a:r>
              <a:rPr lang="en-CA" dirty="0" smtClean="0"/>
              <a:t>If mission-critical software requires you to be certain someone doesn’t accidentally change the conditions, this is acceptable:</a:t>
            </a: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#include &lt;cassert&gt;</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if ( x &lt; -1 )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Do something...</a:t>
            </a:r>
          </a:p>
          <a:p>
            <a:pPr marL="800100" lvl="2" indent="0">
              <a:buNone/>
            </a:pPr>
            <a:r>
              <a:rPr lang="en-CA" dirty="0" smtClean="0">
                <a:latin typeface="Consolas" panose="020B0609020204030204" pitchFamily="49" charset="0"/>
                <a:cs typeface="Consolas" panose="020B0609020204030204" pitchFamily="49" charset="0"/>
              </a:rPr>
              <a:t>} else if ( x &lt;= 1 ) {</a:t>
            </a:r>
          </a:p>
          <a:p>
            <a:pPr marL="800100" lvl="2" indent="0">
              <a:buNone/>
            </a:pPr>
            <a:r>
              <a:rPr lang="en-CA" dirty="0" smtClean="0">
                <a:latin typeface="Consolas" panose="020B0609020204030204" pitchFamily="49" charset="0"/>
                <a:cs typeface="Consolas" panose="020B0609020204030204" pitchFamily="49" charset="0"/>
              </a:rPr>
              <a:t>    // Do something else...</a:t>
            </a:r>
          </a:p>
          <a:p>
            <a:pPr marL="800100" lvl="2" indent="0">
              <a:buNone/>
            </a:pPr>
            <a:r>
              <a:rPr lang="en-CA" dirty="0" smtClean="0">
                <a:latin typeface="Consolas" panose="020B0609020204030204" pitchFamily="49" charset="0"/>
                <a:cs typeface="Consolas" panose="020B0609020204030204" pitchFamily="49" charset="0"/>
              </a:rPr>
              <a:t>} else {</a:t>
            </a:r>
          </a:p>
          <a:p>
            <a:pPr marL="800100" lvl="2" indent="0">
              <a:buNone/>
            </a:pPr>
            <a:r>
              <a:rPr lang="en-CA" b="1" dirty="0">
                <a:solidFill>
                  <a:srgbClr val="FF0000"/>
                </a:solidFill>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   assert ( x &gt; 1 );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Do something else, yet again...</a:t>
            </a:r>
          </a:p>
          <a:p>
            <a:pPr marL="800100" lvl="2" indent="0">
              <a:buNone/>
            </a:pPr>
            <a:r>
              <a:rPr lang="en-CA" dirty="0" smtClean="0">
                <a:latin typeface="Consolas" panose="020B0609020204030204" pitchFamily="49" charset="0"/>
                <a:cs typeface="Consolas" panose="020B0609020204030204" pitchFamily="49" charset="0"/>
              </a:rPr>
              <a:t>}</a:t>
            </a:r>
          </a:p>
          <a:p>
            <a:pPr marL="285750"/>
            <a:r>
              <a:rPr lang="en-CA" dirty="0" smtClean="0">
                <a:cs typeface="Consolas" panose="020B0609020204030204" pitchFamily="49" charset="0"/>
              </a:rPr>
              <a:t>assert</a:t>
            </a:r>
          </a:p>
          <a:p>
            <a:pPr marL="685800" lvl="1"/>
            <a:r>
              <a:rPr lang="en-CA" dirty="0" smtClean="0">
                <a:cs typeface="Consolas" panose="020B0609020204030204" pitchFamily="49" charset="0"/>
              </a:rPr>
              <a:t>At runtime, this statement executes when the condition is false and prints to console</a:t>
            </a:r>
            <a:endParaRPr lang="en-CA" dirty="0">
              <a:cs typeface="Consolas" panose="020B0609020204030204" pitchFamily="49" charset="0"/>
            </a:endParaRPr>
          </a:p>
        </p:txBody>
      </p:sp>
    </p:spTree>
    <p:extLst>
      <p:ext uri="{BB962C8B-B14F-4D97-AF65-F5344CB8AC3E}">
        <p14:creationId xmlns:p14="http://schemas.microsoft.com/office/powerpoint/2010/main" val="502843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errors with cascades</a:t>
            </a:r>
            <a:endParaRPr lang="en-CA" dirty="0"/>
          </a:p>
        </p:txBody>
      </p:sp>
      <p:sp>
        <p:nvSpPr>
          <p:cNvPr id="3" name="Content Placeholder 2"/>
          <p:cNvSpPr>
            <a:spLocks noGrp="1"/>
          </p:cNvSpPr>
          <p:nvPr>
            <p:ph idx="1"/>
          </p:nvPr>
        </p:nvSpPr>
        <p:spPr/>
        <p:txBody>
          <a:bodyPr>
            <a:normAutofit lnSpcReduction="10000"/>
          </a:bodyPr>
          <a:lstStyle/>
          <a:p>
            <a:r>
              <a:rPr lang="en-CA" dirty="0" smtClean="0"/>
              <a:t>Consider this code:</a:t>
            </a:r>
          </a:p>
          <a:p>
            <a:pPr marL="1257300" lvl="3" indent="0">
              <a:buNone/>
            </a:pPr>
            <a:r>
              <a:rPr lang="en-CA" dirty="0" smtClean="0">
                <a:latin typeface="Consolas" panose="020B0609020204030204" pitchFamily="49" charset="0"/>
                <a:cs typeface="Consolas" panose="020B0609020204030204" pitchFamily="49" charset="0"/>
              </a:rPr>
              <a:t>double </a:t>
            </a:r>
            <a:r>
              <a:rPr lang="en-CA" dirty="0" err="1" smtClean="0">
                <a:latin typeface="Consolas" panose="020B0609020204030204" pitchFamily="49" charset="0"/>
                <a:cs typeface="Consolas" panose="020B0609020204030204" pitchFamily="49" charset="0"/>
              </a:rPr>
              <a:t>square_wave</a:t>
            </a:r>
            <a:r>
              <a:rPr lang="en-CA" dirty="0" smtClean="0">
                <a:latin typeface="Consolas" panose="020B0609020204030204" pitchFamily="49" charset="0"/>
                <a:cs typeface="Consolas" panose="020B0609020204030204" pitchFamily="49" charset="0"/>
              </a:rPr>
              <a:t>( double x ) {</a:t>
            </a:r>
          </a:p>
          <a:p>
            <a:pPr marL="1257300" lvl="3" indent="0">
              <a:buNone/>
            </a:pPr>
            <a:r>
              <a:rPr lang="en-CA" dirty="0" smtClean="0">
                <a:latin typeface="Consolas" panose="020B0609020204030204" pitchFamily="49" charset="0"/>
                <a:cs typeface="Consolas" panose="020B0609020204030204" pitchFamily="49" charset="0"/>
              </a:rPr>
              <a:t>    if ( x &lt;= -1.0 )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a:t>
            </a:r>
            <a:r>
              <a:rPr lang="en-CA" dirty="0">
                <a:latin typeface="Consolas" panose="020B0609020204030204" pitchFamily="49" charset="0"/>
                <a:cs typeface="Consolas" panose="020B0609020204030204" pitchFamily="49" charset="0"/>
              </a:rPr>
              <a:t>0.0;</a:t>
            </a:r>
            <a:endParaRPr lang="en-CA" dirty="0" smtClean="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 else if ( x &lt; </a:t>
            </a:r>
            <a:r>
              <a:rPr lang="en-CA" dirty="0">
                <a:latin typeface="Consolas" panose="020B0609020204030204" pitchFamily="49" charset="0"/>
                <a:cs typeface="Consolas" panose="020B0609020204030204" pitchFamily="49" charset="0"/>
              </a:rPr>
              <a:t>0.0 </a:t>
            </a:r>
            <a:r>
              <a:rPr lang="en-CA" dirty="0" smtClean="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return -</a:t>
            </a:r>
            <a:r>
              <a:rPr lang="en-CA" dirty="0">
                <a:latin typeface="Consolas" panose="020B0609020204030204" pitchFamily="49" charset="0"/>
                <a:cs typeface="Consolas" panose="020B0609020204030204" pitchFamily="49" charset="0"/>
              </a:rPr>
              <a:t>1.0;</a:t>
            </a:r>
            <a:endParaRPr lang="en-CA" dirty="0" smtClean="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 else if ( x &gt; </a:t>
            </a:r>
            <a:r>
              <a:rPr lang="en-CA" dirty="0">
                <a:latin typeface="Consolas" panose="020B0609020204030204" pitchFamily="49" charset="0"/>
                <a:cs typeface="Consolas" panose="020B0609020204030204" pitchFamily="49" charset="0"/>
              </a:rPr>
              <a:t>0.0 </a:t>
            </a:r>
            <a:r>
              <a:rPr lang="en-CA" dirty="0" smtClean="0">
                <a:latin typeface="Consolas" panose="020B0609020204030204" pitchFamily="49" charset="0"/>
                <a:cs typeface="Consolas" panose="020B0609020204030204" pitchFamily="49" charset="0"/>
              </a:rPr>
              <a:t>)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a:t>
            </a:r>
            <a:r>
              <a:rPr lang="en-CA" dirty="0">
                <a:latin typeface="Consolas" panose="020B0609020204030204" pitchFamily="49" charset="0"/>
                <a:cs typeface="Consolas" panose="020B0609020204030204" pitchFamily="49" charset="0"/>
              </a:rPr>
              <a:t>1.0;</a:t>
            </a:r>
            <a:endParaRPr lang="en-CA" dirty="0" smtClean="0">
              <a:latin typeface="Consolas" panose="020B0609020204030204" pitchFamily="49" charset="0"/>
              <a:cs typeface="Consolas" panose="020B0609020204030204" pitchFamily="49" charset="0"/>
            </a:endParaRP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else if ( x &gt;= </a:t>
            </a:r>
            <a:r>
              <a:rPr lang="en-CA" dirty="0">
                <a:latin typeface="Consolas" panose="020B0609020204030204" pitchFamily="49" charset="0"/>
                <a:cs typeface="Consolas" panose="020B0609020204030204" pitchFamily="49" charset="0"/>
              </a:rPr>
              <a:t>1.0 </a:t>
            </a:r>
            <a:r>
              <a:rPr lang="en-CA" dirty="0" smtClean="0">
                <a:latin typeface="Consolas" panose="020B0609020204030204" pitchFamily="49" charset="0"/>
                <a:cs typeface="Consolas" panose="020B0609020204030204" pitchFamily="49" charset="0"/>
              </a:rPr>
              <a:t>)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a:t>
            </a:r>
            <a:r>
              <a:rPr lang="en-CA" dirty="0">
                <a:latin typeface="Consolas" panose="020B0609020204030204" pitchFamily="49" charset="0"/>
                <a:cs typeface="Consolas" panose="020B0609020204030204" pitchFamily="49" charset="0"/>
              </a:rPr>
              <a:t>0.0;</a:t>
            </a:r>
            <a:endParaRPr lang="en-CA" dirty="0" smtClean="0">
              <a:latin typeface="Consolas" panose="020B0609020204030204" pitchFamily="49" charset="0"/>
              <a:cs typeface="Consolas" panose="020B0609020204030204" pitchFamily="49" charset="0"/>
            </a:endParaRP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else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assert ( 0.0 == x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a:t>
            </a:r>
            <a:r>
              <a:rPr lang="en-CA" dirty="0">
                <a:latin typeface="Consolas" panose="020B0609020204030204" pitchFamily="49" charset="0"/>
                <a:cs typeface="Consolas" panose="020B0609020204030204" pitchFamily="49" charset="0"/>
              </a:rPr>
              <a:t>0.0;</a:t>
            </a:r>
            <a:endParaRPr lang="en-CA" dirty="0" smtClean="0">
              <a:latin typeface="Consolas" panose="020B0609020204030204" pitchFamily="49" charset="0"/>
              <a:cs typeface="Consolas" panose="020B0609020204030204" pitchFamily="49" charset="0"/>
            </a:endParaRP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a:t>
            </a:r>
          </a:p>
          <a:p>
            <a:pPr lvl="0"/>
            <a:endParaRPr lang="en-CA" dirty="0" smtClean="0">
              <a:solidFill>
                <a:prstClr val="black"/>
              </a:solidFill>
            </a:endParaRPr>
          </a:p>
          <a:p>
            <a:pPr lvl="0"/>
            <a:r>
              <a:rPr lang="en-CA" dirty="0" smtClean="0">
                <a:solidFill>
                  <a:prstClr val="black"/>
                </a:solidFill>
              </a:rPr>
              <a:t>What is the error in this cascade?</a:t>
            </a:r>
            <a:endParaRPr lang="en-CA" dirty="0">
              <a:solidFill>
                <a:prstClr val="black"/>
              </a:solidFill>
            </a:endParaRPr>
          </a:p>
          <a:p>
            <a:pPr marL="1257300" lvl="3"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54499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 alternative statement block</a:t>
            </a:r>
            <a:endParaRPr lang="en-CA" dirty="0"/>
          </a:p>
        </p:txBody>
      </p:sp>
      <p:sp>
        <p:nvSpPr>
          <p:cNvPr id="3" name="Content Placeholder 2"/>
          <p:cNvSpPr>
            <a:spLocks noGrp="1"/>
          </p:cNvSpPr>
          <p:nvPr>
            <p:ph idx="1"/>
          </p:nvPr>
        </p:nvSpPr>
        <p:spPr/>
        <p:txBody>
          <a:bodyPr/>
          <a:lstStyle/>
          <a:p>
            <a:r>
              <a:rPr lang="en-CA" dirty="0" smtClean="0"/>
              <a:t>If there is nothing to be done if the condition is false, this can be reduced to:</a:t>
            </a:r>
          </a:p>
          <a:p>
            <a:endParaRPr lang="en-CA" dirty="0" smtClean="0"/>
          </a:p>
          <a:p>
            <a:pPr marL="0" indent="0" algn="l">
              <a:buNone/>
            </a:pPr>
            <a:r>
              <a:rPr lang="en-CA" dirty="0" smtClean="0">
                <a:latin typeface="Consolas" panose="020B0609020204030204" pitchFamily="49" charset="0"/>
                <a:cs typeface="Consolas" panose="020B0609020204030204" pitchFamily="49" charset="0"/>
              </a:rPr>
              <a:t>	if ( </a:t>
            </a:r>
            <a:r>
              <a:rPr lang="en-CA" i="1" dirty="0" smtClean="0">
                <a:solidFill>
                  <a:srgbClr val="0070C0"/>
                </a:solidFill>
                <a:latin typeface="Consolas" panose="020B0609020204030204" pitchFamily="49" charset="0"/>
                <a:cs typeface="Consolas" panose="020B0609020204030204" pitchFamily="49" charset="0"/>
              </a:rPr>
              <a:t>Boolean-valued condition</a:t>
            </a:r>
            <a:r>
              <a:rPr lang="en-CA" dirty="0" smtClean="0">
                <a:solidFill>
                  <a:srgbClr val="0070C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smtClean="0">
                <a:solidFill>
                  <a:srgbClr val="00B050"/>
                </a:solidFill>
                <a:latin typeface="Consolas" panose="020B0609020204030204" pitchFamily="49" charset="0"/>
                <a:cs typeface="Consolas" panose="020B0609020204030204" pitchFamily="49" charset="0"/>
              </a:rPr>
              <a:t>{</a:t>
            </a:r>
          </a:p>
          <a:p>
            <a:pPr marL="0" indent="0" algn="l">
              <a:buNone/>
            </a:pPr>
            <a:r>
              <a:rPr lang="en-CA" b="1" dirty="0">
                <a:solidFill>
                  <a:srgbClr val="00B050"/>
                </a:solidFill>
                <a:latin typeface="Consolas" panose="020B0609020204030204" pitchFamily="49" charset="0"/>
                <a:cs typeface="Consolas" panose="020B0609020204030204" pitchFamily="49" charset="0"/>
              </a:rPr>
              <a:t>	</a:t>
            </a:r>
            <a:r>
              <a:rPr lang="en-CA" b="1" dirty="0" smtClean="0">
                <a:solidFill>
                  <a:srgbClr val="00B050"/>
                </a:solidFill>
                <a:latin typeface="Consolas" panose="020B0609020204030204" pitchFamily="49" charset="0"/>
                <a:cs typeface="Consolas" panose="020B0609020204030204" pitchFamily="49" charset="0"/>
              </a:rPr>
              <a:t>    </a:t>
            </a:r>
            <a:r>
              <a:rPr lang="en-CA" b="1" i="1" dirty="0" smtClean="0">
                <a:solidFill>
                  <a:srgbClr val="00B050"/>
                </a:solidFill>
                <a:latin typeface="Consolas" panose="020B0609020204030204" pitchFamily="49" charset="0"/>
                <a:cs typeface="Consolas" panose="020B0609020204030204" pitchFamily="49" charset="0"/>
              </a:rPr>
              <a:t>The consequent block of statements</a:t>
            </a:r>
          </a:p>
          <a:p>
            <a:pPr marL="0" indent="0" algn="l">
              <a:buNone/>
            </a:pPr>
            <a:r>
              <a:rPr lang="en-CA" b="1" i="1" dirty="0">
                <a:solidFill>
                  <a:srgbClr val="00B050"/>
                </a:solidFill>
                <a:latin typeface="Consolas" panose="020B0609020204030204" pitchFamily="49" charset="0"/>
                <a:cs typeface="Consolas" panose="020B0609020204030204" pitchFamily="49" charset="0"/>
              </a:rPr>
              <a:t>	</a:t>
            </a:r>
            <a:r>
              <a:rPr lang="en-CA" b="1" i="1" dirty="0" smtClean="0">
                <a:solidFill>
                  <a:srgbClr val="00B050"/>
                </a:solidFill>
                <a:latin typeface="Consolas" panose="020B0609020204030204" pitchFamily="49" charset="0"/>
                <a:cs typeface="Consolas" panose="020B0609020204030204" pitchFamily="49" charset="0"/>
              </a:rPr>
              <a:t>     - to be executed if the condition is </a:t>
            </a:r>
            <a:r>
              <a:rPr lang="en-CA" b="1" dirty="0" smtClean="0">
                <a:solidFill>
                  <a:srgbClr val="00B050"/>
                </a:solidFill>
                <a:latin typeface="Consolas" panose="020B0609020204030204" pitchFamily="49" charset="0"/>
                <a:cs typeface="Consolas" panose="020B0609020204030204" pitchFamily="49" charset="0"/>
              </a:rPr>
              <a:t>true</a:t>
            </a:r>
          </a:p>
          <a:p>
            <a:pPr marL="0" indent="0" algn="l">
              <a:buNone/>
            </a:pPr>
            <a:r>
              <a:rPr lang="en-CA" b="1" dirty="0" smtClean="0">
                <a:solidFill>
                  <a:srgbClr val="00B050"/>
                </a:solidFill>
                <a:latin typeface="Consolas" panose="020B0609020204030204" pitchFamily="49" charset="0"/>
                <a:cs typeface="Consolas" panose="020B0609020204030204" pitchFamily="49" charset="0"/>
              </a:rPr>
              <a:t>	}</a:t>
            </a:r>
            <a:endParaRPr lang="en-CA"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645024"/>
            <a:ext cx="2088232" cy="306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059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sinc function </a:t>
            </a:r>
            <a:endParaRPr lang="en-CA" dirty="0"/>
          </a:p>
        </p:txBody>
      </p:sp>
      <p:sp>
        <p:nvSpPr>
          <p:cNvPr id="3" name="Content Placeholder 2"/>
          <p:cNvSpPr>
            <a:spLocks noGrp="1"/>
          </p:cNvSpPr>
          <p:nvPr>
            <p:ph idx="1"/>
          </p:nvPr>
        </p:nvSpPr>
        <p:spPr/>
        <p:txBody>
          <a:bodyPr>
            <a:normAutofit lnSpcReduction="10000"/>
          </a:bodyPr>
          <a:lstStyle/>
          <a:p>
            <a:r>
              <a:rPr lang="en-CA" dirty="0" smtClean="0"/>
              <a:t>The </a:t>
            </a:r>
            <a:r>
              <a:rPr lang="en-CA" i="1" dirty="0" smtClean="0"/>
              <a:t>cardinal sine </a:t>
            </a:r>
            <a:r>
              <a:rPr lang="en-CA" dirty="0" smtClean="0"/>
              <a:t>or </a:t>
            </a:r>
            <a:r>
              <a:rPr lang="en-CA" i="1" dirty="0" smtClean="0"/>
              <a:t>sinc</a:t>
            </a:r>
            <a:r>
              <a:rPr lang="en-CA" dirty="0" smtClean="0"/>
              <a:t> function is defined as</a:t>
            </a:r>
          </a:p>
          <a:p>
            <a:endParaRPr lang="en-CA" dirty="0"/>
          </a:p>
          <a:p>
            <a:endParaRPr lang="en-CA" dirty="0" smtClean="0"/>
          </a:p>
          <a:p>
            <a:endParaRPr lang="en-CA" dirty="0"/>
          </a:p>
          <a:p>
            <a:r>
              <a:rPr lang="en-CA" dirty="0" smtClean="0"/>
              <a:t>An implementation is:</a:t>
            </a:r>
          </a:p>
          <a:p>
            <a:pPr marL="800100" lvl="2" indent="0">
              <a:buNone/>
            </a:pPr>
            <a:r>
              <a:rPr lang="en-CA" dirty="0" smtClean="0">
                <a:latin typeface="Consolas" panose="020B0609020204030204" pitchFamily="49" charset="0"/>
                <a:cs typeface="Consolas" panose="020B0609020204030204" pitchFamily="49" charset="0"/>
              </a:rPr>
              <a:t>double sinc( double x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Deal with a special case when x </a:t>
            </a:r>
            <a:r>
              <a:rPr lang="en-CA"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if ( 0.0 == x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return 1.0;</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The general case</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return </a:t>
            </a:r>
            <a:r>
              <a:rPr lang="en-CA" dirty="0" smtClean="0">
                <a:latin typeface="Consolas" panose="020B0609020204030204" pitchFamily="49" charset="0"/>
                <a:cs typeface="Consolas" panose="020B0609020204030204" pitchFamily="49" charset="0"/>
              </a:rPr>
              <a:t>std::sin</a:t>
            </a:r>
            <a:r>
              <a:rPr lang="en-CA" dirty="0">
                <a:latin typeface="Consolas" panose="020B0609020204030204" pitchFamily="49" charset="0"/>
                <a:cs typeface="Consolas" panose="020B0609020204030204" pitchFamily="49" charset="0"/>
              </a:rPr>
              <a:t>( 3.1415926535897932*x </a:t>
            </a:r>
            <a:r>
              <a:rPr lang="en-CA" dirty="0" smtClean="0">
                <a:latin typeface="Consolas" panose="020B0609020204030204" pitchFamily="49" charset="0"/>
                <a:cs typeface="Consolas" panose="020B0609020204030204" pitchFamily="49" charset="0"/>
              </a:rPr>
              <a:t>)/</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(3.1415926535897932*x);</a:t>
            </a:r>
          </a:p>
          <a:p>
            <a:pPr marL="800100" lvl="2" indent="0">
              <a:buNone/>
            </a:pPr>
            <a:r>
              <a:rPr lang="en-CA" dirty="0" smtClean="0">
                <a:latin typeface="Consolas" panose="020B0609020204030204" pitchFamily="49" charset="0"/>
                <a:cs typeface="Consolas" panose="020B0609020204030204" pitchFamily="49"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3332763302"/>
              </p:ext>
            </p:extLst>
          </p:nvPr>
        </p:nvGraphicFramePr>
        <p:xfrm>
          <a:off x="2974975" y="1995488"/>
          <a:ext cx="2905125" cy="1146175"/>
        </p:xfrm>
        <a:graphic>
          <a:graphicData uri="http://schemas.openxmlformats.org/presentationml/2006/ole">
            <mc:AlternateContent xmlns:mc="http://schemas.openxmlformats.org/markup-compatibility/2006">
              <mc:Choice xmlns:v="urn:schemas-microsoft-com:vml" Requires="v">
                <p:oleObj spid="_x0000_s6177" name="Equation" r:id="rId3" imgW="1447560" imgH="571320" progId="Equation.DSMT4">
                  <p:embed/>
                </p:oleObj>
              </mc:Choice>
              <mc:Fallback>
                <p:oleObj name="Equation" r:id="rId3" imgW="1447560" imgH="571320" progId="Equation.DSMT4">
                  <p:embed/>
                  <p:pic>
                    <p:nvPicPr>
                      <p:cNvPr id="0" name="Object 3"/>
                      <p:cNvPicPr>
                        <a:picLocks noChangeAspect="1" noChangeArrowheads="1"/>
                      </p:cNvPicPr>
                      <p:nvPr/>
                    </p:nvPicPr>
                    <p:blipFill>
                      <a:blip r:embed="rId4"/>
                      <a:srcRect/>
                      <a:stretch>
                        <a:fillRect/>
                      </a:stretch>
                    </p:blipFill>
                    <p:spPr bwMode="auto">
                      <a:xfrm>
                        <a:off x="2974975" y="1995488"/>
                        <a:ext cx="2905125" cy="11461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74593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lstStyle/>
          <a:p>
            <a:r>
              <a:rPr lang="en-CA" dirty="0" smtClean="0"/>
              <a:t>In programming, we can </a:t>
            </a:r>
            <a:r>
              <a:rPr lang="en-CA" i="1" dirty="0" smtClean="0"/>
              <a:t>conditionally</a:t>
            </a:r>
            <a:r>
              <a:rPr lang="en-CA" dirty="0" smtClean="0"/>
              <a:t> execute code if some condition—a Boolean-valued statement—is satisfied (i.e., </a:t>
            </a:r>
            <a:r>
              <a:rPr lang="en-CA" dirty="0" smtClean="0">
                <a:latin typeface="Consolas" panose="020B0609020204030204" pitchFamily="49" charset="0"/>
                <a:cs typeface="Consolas" panose="020B0609020204030204" pitchFamily="49" charset="0"/>
              </a:rPr>
              <a:t>true</a:t>
            </a:r>
            <a:r>
              <a:rPr lang="en-CA" dirty="0" smtClean="0"/>
              <a:t>)</a:t>
            </a:r>
          </a:p>
          <a:p>
            <a:pPr marL="0" indent="0">
              <a:buNone/>
            </a:pPr>
            <a:endParaRPr lang="en-CA" dirty="0"/>
          </a:p>
        </p:txBody>
      </p:sp>
      <p:pic>
        <p:nvPicPr>
          <p:cNvPr id="6" name="Picture 2" descr="https://ece.uwaterloo.ca/~ece050/014a/img/probl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20364"/>
            <a:ext cx="5471780" cy="417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Boolean-valued functions</a:t>
            </a:r>
            <a:endParaRPr lang="en-CA" dirty="0"/>
          </a:p>
        </p:txBody>
      </p:sp>
      <p:sp>
        <p:nvSpPr>
          <p:cNvPr id="3" name="Content Placeholder 2"/>
          <p:cNvSpPr>
            <a:spLocks noGrp="1"/>
          </p:cNvSpPr>
          <p:nvPr>
            <p:ph idx="1"/>
          </p:nvPr>
        </p:nvSpPr>
        <p:spPr/>
        <p:txBody>
          <a:bodyPr/>
          <a:lstStyle/>
          <a:p>
            <a:r>
              <a:rPr lang="en-CA" dirty="0" smtClean="0"/>
              <a:t>Conditions need not be conditional operators:</a:t>
            </a:r>
          </a:p>
          <a:p>
            <a:pPr marL="800100" lvl="2" indent="0">
              <a:buNone/>
            </a:pPr>
            <a:r>
              <a:rPr lang="en-CA" sz="1800" dirty="0" smtClean="0">
                <a:latin typeface="Consolas" panose="020B0609020204030204" pitchFamily="49" charset="0"/>
                <a:cs typeface="Consolas" panose="020B0609020204030204" pitchFamily="49" charset="0"/>
              </a:rPr>
              <a:t>bool </a:t>
            </a:r>
            <a:r>
              <a:rPr lang="en-CA" sz="1800" dirty="0" err="1" smtClean="0">
                <a:latin typeface="Consolas" panose="020B0609020204030204" pitchFamily="49" charset="0"/>
                <a:cs typeface="Consolas" panose="020B0609020204030204" pitchFamily="49" charset="0"/>
              </a:rPr>
              <a:t>is_divsible</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int </a:t>
            </a:r>
            <a:r>
              <a:rPr lang="en-CA" sz="1800" dirty="0" smtClean="0">
                <a:latin typeface="Consolas" panose="020B0609020204030204" pitchFamily="49" charset="0"/>
                <a:cs typeface="Consolas" panose="020B0609020204030204" pitchFamily="49" charset="0"/>
              </a:rPr>
              <a:t>m, int n );</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 Is the argument 'm' divisible by the argument 'n'?</a:t>
            </a:r>
          </a:p>
          <a:p>
            <a:pPr marL="800100" lvl="2" indent="0">
              <a:buNone/>
            </a:pPr>
            <a:r>
              <a:rPr lang="en-CA" sz="1800" dirty="0" smtClean="0">
                <a:latin typeface="Consolas" panose="020B0609020204030204" pitchFamily="49" charset="0"/>
                <a:cs typeface="Consolas" panose="020B0609020204030204" pitchFamily="49" charset="0"/>
              </a:rPr>
              <a:t>//   - If the remainder is zero, 'm' is divisible by 'n',</a:t>
            </a:r>
          </a:p>
          <a:p>
            <a:pPr marL="800100" lvl="2" indent="0">
              <a:buNone/>
            </a:pPr>
            <a:r>
              <a:rPr lang="en-CA" sz="1800" dirty="0" smtClean="0">
                <a:latin typeface="Consolas" panose="020B0609020204030204" pitchFamily="49" charset="0"/>
                <a:cs typeface="Consolas" panose="020B0609020204030204" pitchFamily="49" charset="0"/>
              </a:rPr>
              <a:t>//     otherwise, it is not. </a:t>
            </a:r>
          </a:p>
          <a:p>
            <a:pPr marL="800100" lvl="2" indent="0">
              <a:buNone/>
            </a:pPr>
            <a:r>
              <a:rPr lang="en-CA" sz="1800" dirty="0" smtClean="0">
                <a:latin typeface="Consolas" panose="020B0609020204030204" pitchFamily="49" charset="0"/>
                <a:cs typeface="Consolas" panose="020B0609020204030204" pitchFamily="49" charset="0"/>
              </a:rPr>
              <a:t>bool </a:t>
            </a:r>
            <a:r>
              <a:rPr lang="en-CA" sz="1800" dirty="0" err="1" smtClean="0">
                <a:latin typeface="Consolas" panose="020B0609020204030204" pitchFamily="49" charset="0"/>
                <a:cs typeface="Consolas" panose="020B0609020204030204" pitchFamily="49" charset="0"/>
              </a:rPr>
              <a:t>is_divsible</a:t>
            </a:r>
            <a:r>
              <a:rPr lang="en-CA" sz="1800" dirty="0" smtClean="0">
                <a:latin typeface="Consolas" panose="020B0609020204030204" pitchFamily="49" charset="0"/>
                <a:cs typeface="Consolas" panose="020B0609020204030204" pitchFamily="49" charset="0"/>
              </a:rPr>
              <a:t>( int m, int n ) {</a:t>
            </a:r>
          </a:p>
          <a:p>
            <a:pPr marL="800100" lvl="2" indent="0">
              <a:buNone/>
            </a:pPr>
            <a:r>
              <a:rPr lang="en-CA" sz="1800" dirty="0" smtClean="0">
                <a:latin typeface="Consolas" panose="020B0609020204030204" pitchFamily="49" charset="0"/>
                <a:cs typeface="Consolas" panose="020B0609020204030204" pitchFamily="49" charset="0"/>
              </a:rPr>
              <a:t>    return ((m % n) == 0);</a:t>
            </a:r>
          </a:p>
          <a:p>
            <a:pPr marL="800100" lvl="2" indent="0">
              <a:buNone/>
            </a:pPr>
            <a:r>
              <a:rPr lang="en-CA" sz="18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228089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Boolean-valued functions</a:t>
            </a:r>
            <a:endParaRPr lang="en-CA" dirty="0"/>
          </a:p>
        </p:txBody>
      </p:sp>
      <p:sp>
        <p:nvSpPr>
          <p:cNvPr id="3" name="Content Placeholder 2"/>
          <p:cNvSpPr>
            <a:spLocks noGrp="1"/>
          </p:cNvSpPr>
          <p:nvPr>
            <p:ph idx="1"/>
          </p:nvPr>
        </p:nvSpPr>
        <p:spPr/>
        <p:txBody>
          <a:bodyPr/>
          <a:lstStyle/>
          <a:p>
            <a:r>
              <a:rPr lang="en-CA" dirty="0" smtClean="0"/>
              <a:t>We can then use this in a conditional statement:</a:t>
            </a:r>
          </a:p>
          <a:p>
            <a:pPr marL="800100" lvl="2" indent="0">
              <a:buNone/>
            </a:pPr>
            <a:r>
              <a:rPr lang="en-CA" sz="1800" dirty="0">
                <a:latin typeface="Consolas" panose="020B0609020204030204" pitchFamily="49" charset="0"/>
                <a:cs typeface="Consolas" panose="020B0609020204030204" pitchFamily="49" charset="0"/>
              </a:rPr>
              <a:t>int </a:t>
            </a:r>
            <a:r>
              <a:rPr lang="en-CA" sz="1800" dirty="0" err="1">
                <a:latin typeface="Consolas" panose="020B0609020204030204" pitchFamily="49" charset="0"/>
                <a:cs typeface="Consolas" panose="020B0609020204030204" pitchFamily="49" charset="0"/>
              </a:rPr>
              <a:t>factor_out_bad_luck_once</a:t>
            </a:r>
            <a:r>
              <a:rPr lang="en-CA" sz="1800" dirty="0">
                <a:latin typeface="Consolas" panose="020B0609020204030204" pitchFamily="49" charset="0"/>
                <a:cs typeface="Consolas" panose="020B0609020204030204" pitchFamily="49" charset="0"/>
              </a:rPr>
              <a:t>( int n </a:t>
            </a:r>
            <a:r>
              <a:rPr lang="en-CA" sz="1800" dirty="0" smtClean="0">
                <a:latin typeface="Consolas" panose="020B0609020204030204" pitchFamily="49" charset="0"/>
                <a:cs typeface="Consolas" panose="020B0609020204030204" pitchFamily="49" charset="0"/>
              </a:rPr>
              <a:t>);</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int </a:t>
            </a:r>
            <a:r>
              <a:rPr lang="en-CA" sz="1800" dirty="0" err="1" smtClean="0">
                <a:latin typeface="Consolas" panose="020B0609020204030204" pitchFamily="49" charset="0"/>
                <a:cs typeface="Consolas" panose="020B0609020204030204" pitchFamily="49" charset="0"/>
              </a:rPr>
              <a:t>factor_out_bad_luck_once</a:t>
            </a:r>
            <a:r>
              <a:rPr lang="en-CA" sz="1800" dirty="0" smtClean="0">
                <a:latin typeface="Consolas" panose="020B0609020204030204" pitchFamily="49" charset="0"/>
                <a:cs typeface="Consolas" panose="020B0609020204030204" pitchFamily="49" charset="0"/>
              </a:rPr>
              <a:t>( int n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if ( </a:t>
            </a:r>
            <a:r>
              <a:rPr lang="en-CA" sz="1800" dirty="0" err="1" smtClean="0">
                <a:solidFill>
                  <a:srgbClr val="FF0000"/>
                </a:solidFill>
                <a:latin typeface="Consolas" panose="020B0609020204030204" pitchFamily="49" charset="0"/>
                <a:cs typeface="Consolas" panose="020B0609020204030204" pitchFamily="49" charset="0"/>
              </a:rPr>
              <a:t>is_divisible</a:t>
            </a:r>
            <a:r>
              <a:rPr lang="en-CA" sz="1800" dirty="0" smtClean="0">
                <a:solidFill>
                  <a:srgbClr val="FF0000"/>
                </a:solidFill>
                <a:latin typeface="Consolas" panose="020B0609020204030204" pitchFamily="49" charset="0"/>
                <a:cs typeface="Consolas" panose="020B0609020204030204" pitchFamily="49" charset="0"/>
              </a:rPr>
              <a:t>( n, 13 )</a:t>
            </a:r>
            <a:r>
              <a:rPr lang="en-CA" sz="1800" dirty="0" smtClean="0">
                <a:latin typeface="Consolas" panose="020B0609020204030204" pitchFamily="49" charset="0"/>
                <a:cs typeface="Consolas" panose="020B0609020204030204" pitchFamily="49" charset="0"/>
              </a:rPr>
              <a:t> )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return n/13;</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else {</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return n;</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p>
          <a:p>
            <a:pPr marL="800100" lvl="2" indent="0">
              <a:buNone/>
            </a:pPr>
            <a:r>
              <a:rPr lang="en-CA" sz="18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155393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Recursive function calls</a:t>
            </a:r>
            <a:endParaRPr lang="en-CA" dirty="0"/>
          </a:p>
        </p:txBody>
      </p:sp>
      <p:sp>
        <p:nvSpPr>
          <p:cNvPr id="3" name="Content Placeholder 2"/>
          <p:cNvSpPr>
            <a:spLocks noGrp="1"/>
          </p:cNvSpPr>
          <p:nvPr>
            <p:ph idx="1"/>
          </p:nvPr>
        </p:nvSpPr>
        <p:spPr/>
        <p:txBody>
          <a:bodyPr/>
          <a:lstStyle/>
          <a:p>
            <a:r>
              <a:rPr lang="en-CA" dirty="0" smtClean="0"/>
              <a:t>Recall our fast sine function:</a:t>
            </a:r>
          </a:p>
          <a:p>
            <a:pPr lvl="1"/>
            <a:r>
              <a:rPr lang="en-CA" dirty="0"/>
              <a:t>This </a:t>
            </a:r>
            <a:r>
              <a:rPr lang="en-CA" dirty="0" smtClean="0"/>
              <a:t>returns </a:t>
            </a:r>
            <a:r>
              <a:rPr lang="en-CA" dirty="0"/>
              <a:t>a reasonable approximation if </a:t>
            </a:r>
            <a:r>
              <a:rPr lang="en-CA" dirty="0">
                <a:latin typeface="Times New Roman" panose="02020603050405020304" pitchFamily="18" charset="0"/>
                <a:cs typeface="Times New Roman" panose="02020603050405020304" pitchFamily="18" charset="0"/>
              </a:rPr>
              <a:t>0 ≤ </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 ≤ </a:t>
            </a:r>
            <a:r>
              <a:rPr lang="en-CA" i="1" dirty="0">
                <a:latin typeface="Symbol" panose="05050102010706020507" pitchFamily="18" charset="2"/>
                <a:cs typeface="Times New Roman" panose="02020603050405020304" pitchFamily="18" charset="0"/>
              </a:rPr>
              <a:t>p</a:t>
            </a:r>
            <a:r>
              <a:rPr lang="en-CA" dirty="0">
                <a:latin typeface="Times New Roman" panose="02020603050405020304" pitchFamily="18" charset="0"/>
                <a:cs typeface="Times New Roman" panose="02020603050405020304" pitchFamily="18" charset="0"/>
              </a:rPr>
              <a:t>/2</a:t>
            </a:r>
          </a:p>
          <a:p>
            <a:pPr marL="800100" lvl="2" indent="0">
              <a:buNone/>
            </a:pPr>
            <a:r>
              <a:rPr lang="en-CA" sz="1800" dirty="0" smtClean="0">
                <a:latin typeface="Consolas" panose="020B0609020204030204" pitchFamily="49" charset="0"/>
                <a:cs typeface="Consolas" panose="020B0609020204030204" pitchFamily="49" charset="0"/>
              </a:rPr>
              <a:t>double </a:t>
            </a:r>
            <a:r>
              <a:rPr lang="en-CA" sz="1800" dirty="0" err="1">
                <a:latin typeface="Consolas" panose="020B0609020204030204" pitchFamily="49" charset="0"/>
                <a:cs typeface="Consolas" panose="020B0609020204030204" pitchFamily="49" charset="0"/>
              </a:rPr>
              <a:t>fast_sin</a:t>
            </a:r>
            <a:r>
              <a:rPr lang="en-CA" sz="1800" dirty="0">
                <a:latin typeface="Consolas" panose="020B0609020204030204" pitchFamily="49" charset="0"/>
                <a:cs typeface="Consolas" panose="020B0609020204030204" pitchFamily="49" charset="0"/>
              </a:rPr>
              <a:t>( double x ) {</a:t>
            </a:r>
          </a:p>
          <a:p>
            <a:pPr marL="800100" lvl="2" indent="0">
              <a:buNone/>
            </a:pP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return </a:t>
            </a:r>
            <a:r>
              <a:rPr lang="en-CA" sz="1800" dirty="0" smtClean="0">
                <a:latin typeface="Consolas" panose="020B0609020204030204" pitchFamily="49" charset="0"/>
                <a:cs typeface="Consolas" panose="020B0609020204030204" pitchFamily="49" charset="0"/>
              </a:rPr>
              <a:t>((</a:t>
            </a:r>
          </a:p>
          <a:p>
            <a:pPr marL="800100" lvl="2" indent="0">
              <a:buNone/>
            </a:pP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0.11073981636184074*x - </a:t>
            </a:r>
            <a:r>
              <a:rPr lang="en-CA" sz="1800" dirty="0" smtClean="0">
                <a:latin typeface="Consolas" panose="020B0609020204030204" pitchFamily="49" charset="0"/>
                <a:cs typeface="Consolas" panose="020B0609020204030204" pitchFamily="49" charset="0"/>
              </a:rPr>
              <a:t>0.057385341027109429</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x + 1.0)*x;</a:t>
            </a:r>
          </a:p>
          <a:p>
            <a:pPr marL="800100" lvl="2" indent="0">
              <a:buNone/>
            </a:pPr>
            <a:r>
              <a:rPr lang="en-CA" sz="1800" dirty="0" smtClean="0">
                <a:latin typeface="Consolas" panose="020B0609020204030204" pitchFamily="49" charset="0"/>
                <a:cs typeface="Consolas" panose="020B0609020204030204" pitchFamily="49" charset="0"/>
              </a:rPr>
              <a:t>}</a:t>
            </a:r>
          </a:p>
          <a:p>
            <a:pPr marL="800100" lvl="2" indent="0">
              <a:buNone/>
            </a:pPr>
            <a:endParaRPr lang="en-US" sz="1800" dirty="0">
              <a:latin typeface="Consolas" panose="020B0609020204030204" pitchFamily="49" charset="0"/>
              <a:cs typeface="Consolas" panose="020B0609020204030204" pitchFamily="49" charset="0"/>
            </a:endParaRPr>
          </a:p>
          <a:p>
            <a:r>
              <a:rPr lang="en-CA" dirty="0" smtClean="0"/>
              <a:t>What happens if </a:t>
            </a:r>
            <a:r>
              <a:rPr lang="en-CA" dirty="0" smtClean="0">
                <a:latin typeface="Times New Roman" panose="02020603050405020304" pitchFamily="18" charset="0"/>
                <a:cs typeface="Times New Roman" panose="02020603050405020304" pitchFamily="18" charset="0"/>
              </a:rPr>
              <a:t>–</a:t>
            </a:r>
            <a:r>
              <a:rPr lang="en-CA" i="1" dirty="0" smtClean="0">
                <a:latin typeface="Symbol" panose="05050102010706020507" pitchFamily="18" charset="2"/>
                <a:cs typeface="Times New Roman" panose="02020603050405020304" pitchFamily="18" charset="0"/>
              </a:rPr>
              <a:t>p</a:t>
            </a:r>
            <a:r>
              <a:rPr lang="en-CA" dirty="0" smtClean="0">
                <a:latin typeface="Times New Roman" panose="02020603050405020304" pitchFamily="18" charset="0"/>
                <a:cs typeface="Times New Roman" panose="02020603050405020304" pitchFamily="18" charset="0"/>
              </a:rPr>
              <a:t>/2 ≤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&lt; 0</a:t>
            </a:r>
            <a:r>
              <a:rPr lang="en-CA" dirty="0" smtClean="0"/>
              <a:t>?</a:t>
            </a:r>
          </a:p>
          <a:p>
            <a:pPr lvl="1"/>
            <a:r>
              <a:rPr lang="en-US" dirty="0" smtClean="0">
                <a:cs typeface="Times New Roman" panose="02020603050405020304" pitchFamily="18" charset="0"/>
              </a:rPr>
              <a:t>Recall that </a:t>
            </a:r>
            <a:r>
              <a:rPr lang="en-US" dirty="0" smtClean="0">
                <a:latin typeface="Times New Roman" panose="02020603050405020304" pitchFamily="18" charset="0"/>
                <a:cs typeface="Times New Roman" panose="02020603050405020304" pitchFamily="18" charset="0"/>
              </a:rPr>
              <a:t>sin(–</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 –sin(</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r>
              <a:rPr lang="en-US" dirty="0">
                <a:cs typeface="Times New Roman" panose="02020603050405020304" pitchFamily="18" charset="0"/>
              </a:rPr>
              <a:t> </a:t>
            </a:r>
            <a:r>
              <a:rPr lang="en-US" dirty="0" smtClean="0">
                <a:cs typeface="Times New Roman" panose="02020603050405020304" pitchFamily="18" charset="0"/>
              </a:rPr>
              <a:t>or the equivalent statement </a:t>
            </a:r>
            <a:r>
              <a:rPr lang="en-US" dirty="0" smtClean="0">
                <a:latin typeface="Times New Roman" panose="02020603050405020304" pitchFamily="18" charset="0"/>
                <a:cs typeface="Times New Roman" panose="02020603050405020304" pitchFamily="18" charset="0"/>
              </a:rPr>
              <a:t>sin(</a:t>
            </a:r>
            <a:r>
              <a:rPr lang="en-US" i="1" dirty="0" smtClean="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–sin</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t>
            </a:r>
            <a:endParaRPr lang="en-CA" dirty="0">
              <a:cs typeface="Times New Roman" panose="02020603050405020304" pitchFamily="18" charset="0"/>
            </a:endParaRPr>
          </a:p>
        </p:txBody>
      </p:sp>
    </p:spTree>
    <p:extLst>
      <p:ext uri="{BB962C8B-B14F-4D97-AF65-F5344CB8AC3E}">
        <p14:creationId xmlns:p14="http://schemas.microsoft.com/office/powerpoint/2010/main" val="1595976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Recursive function calls</a:t>
            </a:r>
            <a:endParaRPr lang="en-CA" dirty="0"/>
          </a:p>
        </p:txBody>
      </p:sp>
      <p:sp>
        <p:nvSpPr>
          <p:cNvPr id="3" name="Content Placeholder 2"/>
          <p:cNvSpPr>
            <a:spLocks noGrp="1"/>
          </p:cNvSpPr>
          <p:nvPr>
            <p:ph idx="1"/>
          </p:nvPr>
        </p:nvSpPr>
        <p:spPr/>
        <p:txBody>
          <a:bodyPr/>
          <a:lstStyle/>
          <a:p>
            <a:r>
              <a:rPr lang="en-US" dirty="0" smtClean="0"/>
              <a:t>With the property that </a:t>
            </a:r>
            <a:r>
              <a:rPr lang="en-US" dirty="0" smtClean="0">
                <a:latin typeface="Times New Roman" panose="02020603050405020304" pitchFamily="18" charset="0"/>
                <a:cs typeface="Times New Roman" panose="02020603050405020304" pitchFamily="18" charset="0"/>
              </a:rPr>
              <a:t>sin(</a:t>
            </a:r>
            <a:r>
              <a:rPr lang="en-US" i="1" dirty="0" smtClean="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–sin</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smtClean="0"/>
              <a:t>, we may proceed as follows: </a:t>
            </a:r>
            <a:endParaRPr lang="en-CA" dirty="0" smtClean="0"/>
          </a:p>
          <a:p>
            <a:pPr marL="800100" lvl="2" indent="0">
              <a:buNone/>
            </a:pPr>
            <a:r>
              <a:rPr lang="en-CA" sz="1800" dirty="0" smtClean="0">
                <a:latin typeface="Consolas" panose="020B0609020204030204" pitchFamily="49" charset="0"/>
                <a:cs typeface="Consolas" panose="020B0609020204030204" pitchFamily="49" charset="0"/>
              </a:rPr>
              <a:t>double </a:t>
            </a:r>
            <a:r>
              <a:rPr lang="en-CA" sz="1800" dirty="0" err="1">
                <a:latin typeface="Consolas" panose="020B0609020204030204" pitchFamily="49" charset="0"/>
                <a:cs typeface="Consolas" panose="020B0609020204030204" pitchFamily="49" charset="0"/>
              </a:rPr>
              <a:t>fast_sin</a:t>
            </a:r>
            <a:r>
              <a:rPr lang="en-CA" sz="1800" dirty="0">
                <a:latin typeface="Consolas" panose="020B0609020204030204" pitchFamily="49" charset="0"/>
                <a:cs typeface="Consolas" panose="020B0609020204030204" pitchFamily="49" charset="0"/>
              </a:rPr>
              <a:t>( double x ) </a:t>
            </a:r>
            <a:r>
              <a:rPr lang="en-CA" sz="1800" dirty="0" smtClean="0">
                <a:latin typeface="Consolas" panose="020B0609020204030204" pitchFamily="49" charset="0"/>
                <a:cs typeface="Consolas" panose="020B0609020204030204" pitchFamily="49" charset="0"/>
              </a:rPr>
              <a:t>{</a:t>
            </a:r>
          </a:p>
          <a:p>
            <a:pPr marL="800100" lvl="2"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if ( x &lt; 0.0 ) {</a:t>
            </a:r>
          </a:p>
          <a:p>
            <a:pPr marL="800100" lvl="2"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return -</a:t>
            </a:r>
            <a:r>
              <a:rPr lang="en-US" sz="1800" dirty="0" err="1" smtClean="0">
                <a:latin typeface="Consolas" panose="020B0609020204030204" pitchFamily="49" charset="0"/>
                <a:cs typeface="Consolas" panose="020B0609020204030204" pitchFamily="49" charset="0"/>
              </a:rPr>
              <a:t>fast_sin</a:t>
            </a:r>
            <a:r>
              <a:rPr lang="en-US" sz="1800" dirty="0" smtClean="0">
                <a:latin typeface="Consolas" panose="020B0609020204030204" pitchFamily="49" charset="0"/>
                <a:cs typeface="Consolas" panose="020B0609020204030204" pitchFamily="49" charset="0"/>
              </a:rPr>
              <a:t>( -x );</a:t>
            </a:r>
          </a:p>
          <a:p>
            <a:pPr marL="800100" lvl="2"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p>
          <a:p>
            <a:pPr marL="800100" lvl="2" indent="0">
              <a:buNone/>
            </a:pPr>
            <a:endParaRPr lang="en-CA" sz="1800" dirty="0">
              <a:latin typeface="Consolas" panose="020B0609020204030204" pitchFamily="49" charset="0"/>
              <a:cs typeface="Consolas" panose="020B0609020204030204" pitchFamily="49" charset="0"/>
            </a:endParaRPr>
          </a:p>
          <a:p>
            <a:pPr marL="800100" lvl="2" indent="0">
              <a:buNone/>
            </a:pP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return </a:t>
            </a:r>
            <a:r>
              <a:rPr lang="en-CA" sz="1800" dirty="0" smtClean="0">
                <a:latin typeface="Consolas" panose="020B0609020204030204" pitchFamily="49" charset="0"/>
                <a:cs typeface="Consolas" panose="020B0609020204030204" pitchFamily="49" charset="0"/>
              </a:rPr>
              <a:t>((</a:t>
            </a:r>
          </a:p>
          <a:p>
            <a:pPr marL="800100" lvl="2" indent="0">
              <a:buNone/>
            </a:pP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0.11073981636184074*x - </a:t>
            </a:r>
            <a:r>
              <a:rPr lang="en-CA" sz="1800" dirty="0" smtClean="0">
                <a:latin typeface="Consolas" panose="020B0609020204030204" pitchFamily="49" charset="0"/>
                <a:cs typeface="Consolas" panose="020B0609020204030204" pitchFamily="49" charset="0"/>
              </a:rPr>
              <a:t>0.057385341027109429</a:t>
            </a:r>
          </a:p>
          <a:p>
            <a:pPr marL="80010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x + 1.0)*x;</a:t>
            </a:r>
          </a:p>
          <a:p>
            <a:pPr marL="800100" lvl="2" indent="0">
              <a:buNone/>
            </a:pPr>
            <a:r>
              <a:rPr lang="en-CA" sz="1800" dirty="0" smtClean="0">
                <a:latin typeface="Consolas" panose="020B0609020204030204" pitchFamily="49" charset="0"/>
                <a:cs typeface="Consolas" panose="020B0609020204030204" pitchFamily="49" charset="0"/>
              </a:rPr>
              <a:t>}</a:t>
            </a:r>
          </a:p>
          <a:p>
            <a:pPr marL="800100" lvl="2" indent="0">
              <a:buNone/>
            </a:pPr>
            <a:endParaRPr lang="en-US" sz="1800" dirty="0">
              <a:latin typeface="Consolas" panose="020B0609020204030204" pitchFamily="49" charset="0"/>
              <a:cs typeface="Consolas" panose="020B0609020204030204" pitchFamily="49" charset="0"/>
            </a:endParaRPr>
          </a:p>
          <a:p>
            <a:r>
              <a:rPr lang="en-US" dirty="0" smtClean="0"/>
              <a:t>This is called a recursive function call</a:t>
            </a:r>
          </a:p>
          <a:p>
            <a:pPr lvl="1"/>
            <a:r>
              <a:rPr lang="en-US" dirty="0" smtClean="0">
                <a:cs typeface="Times New Roman" panose="02020603050405020304" pitchFamily="18" charset="0"/>
              </a:rPr>
              <a:t>If </a:t>
            </a:r>
            <a:r>
              <a:rPr lang="en-US" dirty="0" err="1" smtClean="0">
                <a:latin typeface="Consolas" panose="020B0609020204030204" pitchFamily="49" charset="0"/>
                <a:cs typeface="Times New Roman" panose="02020603050405020304" pitchFamily="18" charset="0"/>
              </a:rPr>
              <a:t>fast_sin</a:t>
            </a:r>
            <a:r>
              <a:rPr lang="en-US" dirty="0" smtClean="0">
                <a:cs typeface="Times New Roman" panose="02020603050405020304" pitchFamily="18" charset="0"/>
              </a:rPr>
              <a:t> is called with the argument </a:t>
            </a:r>
            <a:r>
              <a:rPr lang="en-US" dirty="0" smtClean="0">
                <a:latin typeface="Consolas" panose="020B0609020204030204" pitchFamily="49" charset="0"/>
                <a:cs typeface="Times New Roman" panose="02020603050405020304" pitchFamily="18" charset="0"/>
              </a:rPr>
              <a:t>-0.3</a:t>
            </a:r>
            <a:r>
              <a:rPr lang="en-US" dirty="0" smtClean="0">
                <a:cs typeface="Times New Roman" panose="02020603050405020304" pitchFamily="18" charset="0"/>
              </a:rPr>
              <a:t>, the first condition is true</a:t>
            </a:r>
          </a:p>
          <a:p>
            <a:pPr lvl="2"/>
            <a:r>
              <a:rPr lang="en-US" dirty="0" smtClean="0">
                <a:cs typeface="Times New Roman" panose="02020603050405020304" pitchFamily="18" charset="0"/>
              </a:rPr>
              <a:t>This first condition calls </a:t>
            </a:r>
            <a:r>
              <a:rPr lang="en-US" dirty="0" err="1" smtClean="0">
                <a:latin typeface="Consolas" panose="020B0609020204030204" pitchFamily="49" charset="0"/>
                <a:cs typeface="Times New Roman" panose="02020603050405020304" pitchFamily="18" charset="0"/>
              </a:rPr>
              <a:t>fast_sin</a:t>
            </a:r>
            <a:r>
              <a:rPr lang="en-US" dirty="0" smtClean="0">
                <a:latin typeface="Consolas" panose="020B0609020204030204" pitchFamily="49" charset="0"/>
                <a:cs typeface="Times New Roman" panose="02020603050405020304" pitchFamily="18" charset="0"/>
              </a:rPr>
              <a:t>( -(-0.3) ) == </a:t>
            </a:r>
            <a:r>
              <a:rPr lang="en-US" dirty="0" err="1" smtClean="0">
                <a:latin typeface="Consolas" panose="020B0609020204030204" pitchFamily="49" charset="0"/>
                <a:cs typeface="Times New Roman" panose="02020603050405020304" pitchFamily="18" charset="0"/>
              </a:rPr>
              <a:t>fast_sin</a:t>
            </a:r>
            <a:r>
              <a:rPr lang="en-US" dirty="0" smtClean="0">
                <a:latin typeface="Consolas" panose="020B0609020204030204" pitchFamily="49" charset="0"/>
                <a:cs typeface="Times New Roman" panose="02020603050405020304" pitchFamily="18" charset="0"/>
              </a:rPr>
              <a:t>( 3.0 )</a:t>
            </a:r>
            <a:r>
              <a:rPr lang="en-US" dirty="0" smtClean="0">
                <a:cs typeface="Times New Roman" panose="02020603050405020304" pitchFamily="18" charset="0"/>
              </a:rPr>
              <a:t>,</a:t>
            </a:r>
          </a:p>
          <a:p>
            <a:pPr marL="914400" lvl="2" indent="0">
              <a:buNone/>
            </a:pPr>
            <a:r>
              <a:rPr lang="en-US" dirty="0">
                <a:cs typeface="Times New Roman" panose="02020603050405020304" pitchFamily="18" charset="0"/>
              </a:rPr>
              <a:t> </a:t>
            </a:r>
            <a:r>
              <a:rPr lang="en-US" dirty="0" smtClean="0">
                <a:cs typeface="Times New Roman" panose="02020603050405020304" pitchFamily="18" charset="0"/>
              </a:rPr>
              <a:t>                                   so now the first condition is false</a:t>
            </a:r>
            <a:endParaRPr lang="en-CA" dirty="0">
              <a:cs typeface="Times New Roman" panose="02020603050405020304" pitchFamily="18" charset="0"/>
            </a:endParaRPr>
          </a:p>
        </p:txBody>
      </p:sp>
    </p:spTree>
    <p:extLst>
      <p:ext uri="{BB962C8B-B14F-4D97-AF65-F5344CB8AC3E}">
        <p14:creationId xmlns:p14="http://schemas.microsoft.com/office/powerpoint/2010/main" val="1121883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format of a conditional statement:</a:t>
            </a:r>
          </a:p>
          <a:p>
            <a:pPr lvl="2"/>
            <a:r>
              <a:rPr lang="en-CA" dirty="0" smtClean="0"/>
              <a:t>A Boolean-valued condition,</a:t>
            </a:r>
          </a:p>
          <a:p>
            <a:pPr lvl="2"/>
            <a:r>
              <a:rPr lang="en-CA" dirty="0" smtClean="0"/>
              <a:t>a consequent block of statements to be executed if the condition is </a:t>
            </a:r>
            <a:r>
              <a:rPr lang="en-CA" dirty="0" smtClean="0">
                <a:latin typeface="Consolas" panose="020B0609020204030204" pitchFamily="49" charset="0"/>
                <a:cs typeface="Consolas" panose="020B0609020204030204" pitchFamily="49" charset="0"/>
              </a:rPr>
              <a:t>true</a:t>
            </a:r>
            <a:r>
              <a:rPr lang="en-CA" dirty="0" smtClean="0"/>
              <a:t>, and</a:t>
            </a:r>
          </a:p>
          <a:p>
            <a:pPr lvl="2"/>
            <a:r>
              <a:rPr lang="en-CA" dirty="0" smtClean="0"/>
              <a:t>an alternative block of statements to be executed if the condition is </a:t>
            </a: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p>
            <a:pPr lvl="1"/>
            <a:r>
              <a:rPr lang="en-CA" dirty="0" smtClean="0"/>
              <a:t>We used simple, nested and cascading conditional statements to implement numerous functions</a:t>
            </a:r>
          </a:p>
          <a:p>
            <a:pPr lvl="1"/>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lvl="0" indent="0">
              <a:buNone/>
            </a:pPr>
            <a:r>
              <a:rPr lang="en-CA" sz="1800" dirty="0">
                <a:solidFill>
                  <a:prstClr val="black"/>
                </a:solidFill>
              </a:rPr>
              <a:t>[1]	Wikipedia</a:t>
            </a:r>
          </a:p>
          <a:p>
            <a:pPr marL="0" lvl="0" indent="0">
              <a:buNone/>
            </a:pPr>
            <a:r>
              <a:rPr lang="en-CA" sz="1800" dirty="0">
                <a:solidFill>
                  <a:prstClr val="black"/>
                </a:solidFill>
              </a:rPr>
              <a:t>	</a:t>
            </a:r>
            <a:r>
              <a:rPr lang="en-CA" sz="1700" dirty="0">
                <a:solidFill>
                  <a:prstClr val="black"/>
                </a:solidFill>
                <a:hlinkClick r:id="rId2"/>
              </a:rPr>
              <a:t>https://en.wikipedia.org/wiki/Conditional_(computer_programming)</a:t>
            </a:r>
            <a:endParaRPr lang="en-CA" sz="1700" dirty="0">
              <a:solidFill>
                <a:prstClr val="black"/>
              </a:solidFill>
            </a:endParaRPr>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lstStyle/>
          <a:p>
            <a:r>
              <a:rPr lang="en-CA" dirty="0" smtClean="0"/>
              <a:t>There are two approaches in computer science to conditional statements:</a:t>
            </a:r>
            <a:endParaRPr lang="en-CA"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9592" y="2564904"/>
            <a:ext cx="2405639" cy="3571119"/>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51920" y="2708920"/>
            <a:ext cx="4800610" cy="332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069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lstStyle/>
          <a:p>
            <a:r>
              <a:rPr lang="en-CA" dirty="0" smtClean="0"/>
              <a:t>Many algorithms and mathematical formulas require that some condition be checked, and the code that is executed may differ based on the outcome of the condition</a:t>
            </a:r>
          </a:p>
          <a:p>
            <a:pPr lvl="1"/>
            <a:r>
              <a:rPr lang="en-CA" dirty="0" smtClean="0"/>
              <a:t>Consider the absolute value function:</a:t>
            </a:r>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644055572"/>
              </p:ext>
            </p:extLst>
          </p:nvPr>
        </p:nvGraphicFramePr>
        <p:xfrm>
          <a:off x="755576" y="3501008"/>
          <a:ext cx="2066636" cy="926523"/>
        </p:xfrm>
        <a:graphic>
          <a:graphicData uri="http://schemas.openxmlformats.org/presentationml/2006/ole">
            <mc:AlternateContent xmlns:mc="http://schemas.openxmlformats.org/markup-compatibility/2006">
              <mc:Choice xmlns:v="urn:schemas-microsoft-com:vml" Requires="v">
                <p:oleObj spid="_x0000_s9224" name="Equation" r:id="rId3" imgW="876240" imgH="393480" progId="Equation.DSMT4">
                  <p:embed/>
                </p:oleObj>
              </mc:Choice>
              <mc:Fallback>
                <p:oleObj name="Equation" r:id="rId3" imgW="876240" imgH="393480" progId="Equation.DSMT4">
                  <p:embed/>
                  <p:pic>
                    <p:nvPicPr>
                      <p:cNvPr id="0" name=""/>
                      <p:cNvPicPr/>
                      <p:nvPr/>
                    </p:nvPicPr>
                    <p:blipFill>
                      <a:blip r:embed="rId4"/>
                      <a:stretch>
                        <a:fillRect/>
                      </a:stretch>
                    </p:blipFill>
                    <p:spPr>
                      <a:xfrm>
                        <a:off x="755576" y="3501008"/>
                        <a:ext cx="2066636" cy="926523"/>
                      </a:xfrm>
                      <a:prstGeom prst="rect">
                        <a:avLst/>
                      </a:prstGeom>
                    </p:spPr>
                  </p:pic>
                </p:oleObj>
              </mc:Fallback>
            </mc:AlternateContent>
          </a:graphicData>
        </a:graphic>
      </p:graphicFrame>
      <p:pic>
        <p:nvPicPr>
          <p:cNvPr id="2109" name="Picture 6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19993" y="3356992"/>
            <a:ext cx="5242448" cy="18548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wharder\Desktop\ab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008" y="4653136"/>
            <a:ext cx="3177291" cy="182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33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Block diagrams and flow charts</a:t>
            </a:r>
            <a:endParaRPr lang="en-CA" dirty="0"/>
          </a:p>
        </p:txBody>
      </p:sp>
      <p:sp>
        <p:nvSpPr>
          <p:cNvPr id="3" name="Content Placeholder 2"/>
          <p:cNvSpPr>
            <a:spLocks noGrp="1"/>
          </p:cNvSpPr>
          <p:nvPr>
            <p:ph idx="1"/>
          </p:nvPr>
        </p:nvSpPr>
        <p:spPr/>
        <p:txBody>
          <a:bodyPr/>
          <a:lstStyle/>
          <a:p>
            <a:r>
              <a:rPr lang="en-CA" dirty="0" smtClean="0"/>
              <a:t>For those programmers who are wondering</a:t>
            </a:r>
          </a:p>
          <a:p>
            <a:pPr marL="0" indent="0" algn="ctr">
              <a:buNone/>
            </a:pPr>
            <a:r>
              <a:rPr lang="en-CA" dirty="0" smtClean="0"/>
              <a:t>“Why are we bothering with flow charts? Let’s just do this now…”</a:t>
            </a:r>
          </a:p>
          <a:p>
            <a:pPr marL="0" indent="0">
              <a:buNone/>
            </a:pPr>
            <a:endParaRPr lang="en-CA" dirty="0"/>
          </a:p>
          <a:p>
            <a:r>
              <a:rPr lang="en-CA" dirty="0" smtClean="0"/>
              <a:t>Flow charts and block diagrams are core to engineering:</a:t>
            </a:r>
          </a:p>
          <a:p>
            <a:pPr lvl="1"/>
            <a:r>
              <a:rPr lang="en-CA" dirty="0" smtClean="0"/>
              <a:t>Solutions for larger systems are broken up into steps, which step can be solved individually:</a:t>
            </a:r>
          </a:p>
        </p:txBody>
      </p:sp>
      <p:pic>
        <p:nvPicPr>
          <p:cNvPr id="3119" name="Picture 4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8230" y="3754139"/>
            <a:ext cx="6047540" cy="284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51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Block diagrams and flow charts</a:t>
            </a:r>
            <a:endParaRPr lang="en-CA" dirty="0"/>
          </a:p>
        </p:txBody>
      </p:sp>
      <p:sp>
        <p:nvSpPr>
          <p:cNvPr id="3" name="Content Placeholder 2"/>
          <p:cNvSpPr>
            <a:spLocks noGrp="1"/>
          </p:cNvSpPr>
          <p:nvPr>
            <p:ph idx="1"/>
          </p:nvPr>
        </p:nvSpPr>
        <p:spPr/>
        <p:txBody>
          <a:bodyPr/>
          <a:lstStyle/>
          <a:p>
            <a:r>
              <a:rPr lang="en-CA" dirty="0" smtClean="0"/>
              <a:t>At the time of writing this, this author had to come up with an algorithm to find the extreme values of a function correct to the highest possible floating-point precision</a:t>
            </a:r>
          </a:p>
          <a:p>
            <a:endParaRPr lang="en-CA" dirty="0" smtClean="0"/>
          </a:p>
          <a:p>
            <a:r>
              <a:rPr lang="en-CA" dirty="0" smtClean="0"/>
              <a:t>While not so formally, the problem was broken into:</a:t>
            </a:r>
          </a:p>
          <a:p>
            <a:pPr lvl="1"/>
            <a:r>
              <a:rPr lang="en-CA" dirty="0" smtClean="0"/>
              <a:t>Appropriate sampling</a:t>
            </a:r>
          </a:p>
          <a:p>
            <a:pPr lvl="1"/>
            <a:r>
              <a:rPr lang="en-CA" dirty="0" smtClean="0"/>
              <a:t>Extrema detection</a:t>
            </a:r>
          </a:p>
          <a:p>
            <a:pPr lvl="1" algn="l"/>
            <a:r>
              <a:rPr lang="en-CA" dirty="0" smtClean="0"/>
              <a:t>Application of quadratic optimization to</a:t>
            </a:r>
            <a:br>
              <a:rPr lang="en-CA" dirty="0" smtClean="0"/>
            </a:br>
            <a:r>
              <a:rPr lang="en-CA" dirty="0" smtClean="0"/>
              <a:t>localize each extrema</a:t>
            </a:r>
          </a:p>
          <a:p>
            <a:pPr lvl="1" algn="l"/>
            <a:r>
              <a:rPr lang="en-CA" dirty="0" smtClean="0"/>
              <a:t>Application of a golden-mean search to</a:t>
            </a:r>
            <a:br>
              <a:rPr lang="en-CA" dirty="0" smtClean="0"/>
            </a:br>
            <a:r>
              <a:rPr lang="en-CA" dirty="0" smtClean="0"/>
              <a:t>further localize each extrema</a:t>
            </a:r>
          </a:p>
          <a:p>
            <a:pPr lvl="1" algn="l"/>
            <a:r>
              <a:rPr lang="en-CA" dirty="0" smtClean="0"/>
              <a:t>Return the largest in absolute value</a:t>
            </a:r>
          </a:p>
        </p:txBody>
      </p:sp>
      <p:pic>
        <p:nvPicPr>
          <p:cNvPr id="4098" name="Picture 2" descr="C:\Users\dwharder\Desktop\ma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429000"/>
            <a:ext cx="1870075"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427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normAutofit lnSpcReduction="10000"/>
          </a:bodyPr>
          <a:lstStyle/>
          <a:p>
            <a:r>
              <a:rPr lang="en-CA" dirty="0" smtClean="0"/>
              <a:t>In order to execute code only if some condition is satisfied or not, we use a conditional statement:</a:t>
            </a:r>
          </a:p>
          <a:p>
            <a:pPr marL="0" indent="0" algn="l">
              <a:buNone/>
            </a:pPr>
            <a:r>
              <a:rPr lang="en-CA" dirty="0" smtClean="0">
                <a:latin typeface="Consolas" panose="020B0609020204030204" pitchFamily="49" charset="0"/>
                <a:cs typeface="Consolas" panose="020B0609020204030204" pitchFamily="49" charset="0"/>
              </a:rPr>
              <a:t>	if ( </a:t>
            </a:r>
            <a:r>
              <a:rPr lang="en-CA" i="1" dirty="0" smtClean="0">
                <a:solidFill>
                  <a:srgbClr val="0070C0"/>
                </a:solidFill>
                <a:latin typeface="Consolas" panose="020B0609020204030204" pitchFamily="49" charset="0"/>
                <a:cs typeface="Consolas" panose="020B0609020204030204" pitchFamily="49" charset="0"/>
              </a:rPr>
              <a:t>Boolean-valued condition</a:t>
            </a:r>
            <a:r>
              <a:rPr lang="en-CA" dirty="0" smtClean="0">
                <a:solidFill>
                  <a:srgbClr val="0070C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smtClean="0">
                <a:solidFill>
                  <a:srgbClr val="00B050"/>
                </a:solidFill>
                <a:latin typeface="Consolas" panose="020B0609020204030204" pitchFamily="49" charset="0"/>
                <a:cs typeface="Consolas" panose="020B0609020204030204" pitchFamily="49" charset="0"/>
              </a:rPr>
              <a:t>{</a:t>
            </a:r>
          </a:p>
          <a:p>
            <a:pPr marL="0" indent="0" algn="l">
              <a:buNone/>
            </a:pPr>
            <a:r>
              <a:rPr lang="en-CA" b="1" dirty="0">
                <a:solidFill>
                  <a:srgbClr val="00B050"/>
                </a:solidFill>
                <a:latin typeface="Consolas" panose="020B0609020204030204" pitchFamily="49" charset="0"/>
                <a:cs typeface="Consolas" panose="020B0609020204030204" pitchFamily="49" charset="0"/>
              </a:rPr>
              <a:t>	</a:t>
            </a:r>
            <a:r>
              <a:rPr lang="en-CA" b="1" dirty="0" smtClean="0">
                <a:solidFill>
                  <a:srgbClr val="00B050"/>
                </a:solidFill>
                <a:latin typeface="Consolas" panose="020B0609020204030204" pitchFamily="49" charset="0"/>
                <a:cs typeface="Consolas" panose="020B0609020204030204" pitchFamily="49" charset="0"/>
              </a:rPr>
              <a:t>    </a:t>
            </a:r>
            <a:r>
              <a:rPr lang="en-CA" b="1" dirty="0" smtClean="0">
                <a:solidFill>
                  <a:srgbClr val="00B050"/>
                </a:solidFill>
                <a:latin typeface="Consolas" panose="020B0609020204030204" pitchFamily="49" charset="0"/>
                <a:cs typeface="Consolas" panose="020B0609020204030204" pitchFamily="49" charset="0"/>
              </a:rPr>
              <a:t>// </a:t>
            </a:r>
            <a:r>
              <a:rPr lang="en-CA" b="1" i="1" dirty="0" smtClean="0">
                <a:solidFill>
                  <a:srgbClr val="00B050"/>
                </a:solidFill>
                <a:latin typeface="Consolas" panose="020B0609020204030204" pitchFamily="49" charset="0"/>
                <a:cs typeface="Consolas" panose="020B0609020204030204" pitchFamily="49" charset="0"/>
              </a:rPr>
              <a:t>The </a:t>
            </a:r>
            <a:r>
              <a:rPr lang="en-CA" b="1" i="1" dirty="0" smtClean="0">
                <a:solidFill>
                  <a:srgbClr val="00B050"/>
                </a:solidFill>
                <a:latin typeface="Consolas" panose="020B0609020204030204" pitchFamily="49" charset="0"/>
                <a:cs typeface="Consolas" panose="020B0609020204030204" pitchFamily="49" charset="0"/>
              </a:rPr>
              <a:t>consequent </a:t>
            </a:r>
            <a:r>
              <a:rPr lang="en-CA" b="1" i="1" dirty="0" smtClean="0">
                <a:solidFill>
                  <a:srgbClr val="00B050"/>
                </a:solidFill>
                <a:latin typeface="Consolas" panose="020B0609020204030204" pitchFamily="49" charset="0"/>
                <a:cs typeface="Consolas" panose="020B0609020204030204" pitchFamily="49" charset="0"/>
              </a:rPr>
              <a:t>block or body </a:t>
            </a:r>
            <a:r>
              <a:rPr lang="en-CA" b="1" i="1" dirty="0" smtClean="0">
                <a:solidFill>
                  <a:srgbClr val="00B050"/>
                </a:solidFill>
                <a:latin typeface="Consolas" panose="020B0609020204030204" pitchFamily="49" charset="0"/>
                <a:cs typeface="Consolas" panose="020B0609020204030204" pitchFamily="49" charset="0"/>
              </a:rPr>
              <a:t>of statements</a:t>
            </a:r>
          </a:p>
          <a:p>
            <a:pPr marL="0" indent="0" algn="l">
              <a:buNone/>
            </a:pPr>
            <a:r>
              <a:rPr lang="en-CA" b="1" i="1" dirty="0">
                <a:solidFill>
                  <a:srgbClr val="00B050"/>
                </a:solidFill>
                <a:latin typeface="Consolas" panose="020B0609020204030204" pitchFamily="49" charset="0"/>
                <a:cs typeface="Consolas" panose="020B0609020204030204" pitchFamily="49" charset="0"/>
              </a:rPr>
              <a:t>	</a:t>
            </a:r>
            <a:r>
              <a:rPr lang="en-CA" b="1" i="1" dirty="0" smtClean="0">
                <a:solidFill>
                  <a:srgbClr val="00B050"/>
                </a:solidFill>
                <a:latin typeface="Consolas" panose="020B0609020204030204" pitchFamily="49" charset="0"/>
                <a:cs typeface="Consolas" panose="020B0609020204030204" pitchFamily="49" charset="0"/>
              </a:rPr>
              <a:t>    </a:t>
            </a:r>
            <a:r>
              <a:rPr lang="en-CA" b="1" i="1" dirty="0" smtClean="0">
                <a:solidFill>
                  <a:srgbClr val="00B050"/>
                </a:solidFill>
                <a:latin typeface="Consolas" panose="020B0609020204030204" pitchFamily="49" charset="0"/>
                <a:cs typeface="Consolas" panose="020B0609020204030204" pitchFamily="49" charset="0"/>
              </a:rPr>
              <a:t>//  </a:t>
            </a:r>
            <a:r>
              <a:rPr lang="en-CA" b="1" i="1" dirty="0" smtClean="0">
                <a:solidFill>
                  <a:srgbClr val="00B050"/>
                </a:solidFill>
                <a:latin typeface="Consolas" panose="020B0609020204030204" pitchFamily="49" charset="0"/>
                <a:cs typeface="Consolas" panose="020B0609020204030204" pitchFamily="49" charset="0"/>
              </a:rPr>
              <a:t>- to be executed if the condition is </a:t>
            </a:r>
            <a:r>
              <a:rPr lang="en-CA" b="1" dirty="0" smtClean="0">
                <a:solidFill>
                  <a:srgbClr val="00B050"/>
                </a:solidFill>
                <a:latin typeface="Consolas" panose="020B0609020204030204" pitchFamily="49" charset="0"/>
                <a:cs typeface="Consolas" panose="020B0609020204030204" pitchFamily="49" charset="0"/>
              </a:rPr>
              <a:t>true</a:t>
            </a:r>
          </a:p>
          <a:p>
            <a:pPr marL="0" indent="0" algn="l">
              <a:buNone/>
            </a:pPr>
            <a:r>
              <a:rPr lang="en-CA" b="1" dirty="0" smtClean="0">
                <a:solidFill>
                  <a:srgbClr val="00B05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else </a:t>
            </a:r>
            <a:r>
              <a:rPr lang="en-CA" dirty="0" smtClean="0">
                <a:solidFill>
                  <a:srgbClr val="FF0000"/>
                </a:solidFill>
                <a:latin typeface="Consolas" panose="020B0609020204030204" pitchFamily="49" charset="0"/>
                <a:cs typeface="Consolas" panose="020B0609020204030204" pitchFamily="49" charset="0"/>
              </a:rPr>
              <a:t>{</a:t>
            </a:r>
          </a:p>
          <a:p>
            <a:pPr marL="0" indent="0" algn="l">
              <a:buNone/>
            </a:pPr>
            <a:r>
              <a:rPr lang="en-CA" dirty="0" smtClean="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 </a:t>
            </a:r>
            <a:r>
              <a:rPr lang="en-CA" i="1" dirty="0" smtClean="0">
                <a:solidFill>
                  <a:srgbClr val="FF0000"/>
                </a:solidFill>
                <a:latin typeface="Consolas" panose="020B0609020204030204" pitchFamily="49" charset="0"/>
                <a:cs typeface="Consolas" panose="020B0609020204030204" pitchFamily="49" charset="0"/>
              </a:rPr>
              <a:t>The </a:t>
            </a:r>
            <a:r>
              <a:rPr lang="en-CA" i="1" dirty="0" smtClean="0">
                <a:solidFill>
                  <a:srgbClr val="FF0000"/>
                </a:solidFill>
                <a:latin typeface="Consolas" panose="020B0609020204030204" pitchFamily="49" charset="0"/>
                <a:cs typeface="Consolas" panose="020B0609020204030204" pitchFamily="49" charset="0"/>
              </a:rPr>
              <a:t>alternative </a:t>
            </a:r>
            <a:r>
              <a:rPr lang="en-CA" i="1" dirty="0" smtClean="0">
                <a:solidFill>
                  <a:srgbClr val="FF0000"/>
                </a:solidFill>
                <a:latin typeface="Consolas" panose="020B0609020204030204" pitchFamily="49" charset="0"/>
                <a:cs typeface="Consolas" panose="020B0609020204030204" pitchFamily="49" charset="0"/>
              </a:rPr>
              <a:t>block or body </a:t>
            </a:r>
            <a:r>
              <a:rPr lang="en-CA" i="1" dirty="0" smtClean="0">
                <a:solidFill>
                  <a:srgbClr val="FF0000"/>
                </a:solidFill>
                <a:latin typeface="Consolas" panose="020B0609020204030204" pitchFamily="49" charset="0"/>
                <a:cs typeface="Consolas" panose="020B0609020204030204" pitchFamily="49" charset="0"/>
              </a:rPr>
              <a:t>of statements</a:t>
            </a:r>
          </a:p>
          <a:p>
            <a:pPr marL="0" indent="0" algn="l">
              <a:buNone/>
            </a:pPr>
            <a:r>
              <a:rPr lang="en-CA" i="1" dirty="0">
                <a:solidFill>
                  <a:srgbClr val="FF0000"/>
                </a:solidFill>
                <a:latin typeface="Consolas" panose="020B0609020204030204" pitchFamily="49" charset="0"/>
                <a:cs typeface="Consolas" panose="020B0609020204030204" pitchFamily="49" charset="0"/>
              </a:rPr>
              <a:t>	</a:t>
            </a:r>
            <a:r>
              <a:rPr lang="en-CA" i="1" dirty="0" smtClean="0">
                <a:solidFill>
                  <a:srgbClr val="FF0000"/>
                </a:solidFill>
                <a:latin typeface="Consolas" panose="020B0609020204030204" pitchFamily="49" charset="0"/>
                <a:cs typeface="Consolas" panose="020B0609020204030204" pitchFamily="49" charset="0"/>
              </a:rPr>
              <a:t>    </a:t>
            </a:r>
            <a:r>
              <a:rPr lang="en-CA" i="1" dirty="0" smtClean="0">
                <a:solidFill>
                  <a:srgbClr val="FF0000"/>
                </a:solidFill>
                <a:latin typeface="Consolas" panose="020B0609020204030204" pitchFamily="49" charset="0"/>
                <a:cs typeface="Consolas" panose="020B0609020204030204" pitchFamily="49" charset="0"/>
              </a:rPr>
              <a:t>// </a:t>
            </a:r>
            <a:r>
              <a:rPr lang="en-CA" i="1" dirty="0" smtClean="0">
                <a:solidFill>
                  <a:srgbClr val="FF0000"/>
                </a:solidFill>
                <a:latin typeface="Consolas" panose="020B0609020204030204" pitchFamily="49" charset="0"/>
                <a:cs typeface="Consolas" panose="020B0609020204030204" pitchFamily="49" charset="0"/>
              </a:rPr>
              <a:t> </a:t>
            </a:r>
            <a:r>
              <a:rPr lang="en-CA" i="1" dirty="0" smtClean="0">
                <a:solidFill>
                  <a:srgbClr val="FF0000"/>
                </a:solidFill>
                <a:latin typeface="Consolas" panose="020B0609020204030204" pitchFamily="49" charset="0"/>
                <a:cs typeface="Consolas" panose="020B0609020204030204" pitchFamily="49" charset="0"/>
              </a:rPr>
              <a:t>- to be executed if the condition is </a:t>
            </a:r>
            <a:r>
              <a:rPr lang="en-CA" dirty="0" smtClean="0">
                <a:solidFill>
                  <a:srgbClr val="FF0000"/>
                </a:solidFill>
                <a:latin typeface="Consolas" panose="020B0609020204030204" pitchFamily="49" charset="0"/>
                <a:cs typeface="Consolas" panose="020B0609020204030204" pitchFamily="49" charset="0"/>
              </a:rPr>
              <a:t>false</a:t>
            </a:r>
          </a:p>
          <a:p>
            <a:pPr marL="0" indent="0" algn="l">
              <a:buNone/>
            </a:pPr>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endParaRPr lang="en-CA" dirty="0"/>
          </a:p>
          <a:p>
            <a:pPr algn="l"/>
            <a:endParaRPr lang="en-CA" dirty="0" smtClean="0"/>
          </a:p>
          <a:p>
            <a:pPr algn="l"/>
            <a:r>
              <a:rPr lang="en-CA" dirty="0" smtClean="0"/>
              <a:t>Even though a conditional statement may have many statements within it, the entire structure is referred to as a conditional statement</a:t>
            </a:r>
          </a:p>
        </p:txBody>
      </p:sp>
    </p:spTree>
    <p:extLst>
      <p:ext uri="{BB962C8B-B14F-4D97-AF65-F5344CB8AC3E}">
        <p14:creationId xmlns:p14="http://schemas.microsoft.com/office/powerpoint/2010/main" val="49664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lstStyle/>
          <a:p>
            <a:r>
              <a:rPr lang="en-CA" dirty="0" smtClean="0"/>
              <a:t>We represent the condition with a diamond:</a:t>
            </a:r>
          </a:p>
          <a:p>
            <a:pPr marL="0" indent="0" algn="l">
              <a:buNone/>
            </a:pPr>
            <a:r>
              <a:rPr lang="en-CA" dirty="0" smtClean="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if ( </a:t>
            </a:r>
            <a:r>
              <a:rPr lang="en-CA" sz="1600" i="1" dirty="0" smtClean="0">
                <a:solidFill>
                  <a:srgbClr val="0070C0"/>
                </a:solidFill>
                <a:latin typeface="Consolas" panose="020B0609020204030204" pitchFamily="49" charset="0"/>
                <a:cs typeface="Consolas" panose="020B0609020204030204" pitchFamily="49" charset="0"/>
              </a:rPr>
              <a:t>Boolean-valued condition</a:t>
            </a:r>
            <a:r>
              <a:rPr lang="en-CA" sz="1600" dirty="0" smtClean="0">
                <a:solidFill>
                  <a:srgbClr val="0070C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b="1" dirty="0" smtClean="0">
                <a:solidFill>
                  <a:srgbClr val="00B050"/>
                </a:solidFill>
                <a:latin typeface="Consolas" panose="020B0609020204030204" pitchFamily="49" charset="0"/>
                <a:cs typeface="Consolas" panose="020B0609020204030204" pitchFamily="49" charset="0"/>
              </a:rPr>
              <a:t>{</a:t>
            </a:r>
          </a:p>
          <a:p>
            <a:pPr marL="0" indent="0" algn="l">
              <a:buNone/>
            </a:pPr>
            <a:r>
              <a:rPr lang="en-CA" sz="1600" b="1" dirty="0">
                <a:solidFill>
                  <a:srgbClr val="00B050"/>
                </a:solidFill>
                <a:latin typeface="Consolas" panose="020B0609020204030204" pitchFamily="49" charset="0"/>
                <a:cs typeface="Consolas" panose="020B0609020204030204" pitchFamily="49" charset="0"/>
              </a:rPr>
              <a:t>	</a:t>
            </a:r>
            <a:r>
              <a:rPr lang="en-CA" sz="1600" b="1" dirty="0" smtClean="0">
                <a:solidFill>
                  <a:srgbClr val="00B050"/>
                </a:solidFill>
                <a:latin typeface="Consolas" panose="020B0609020204030204" pitchFamily="49" charset="0"/>
                <a:cs typeface="Consolas" panose="020B0609020204030204" pitchFamily="49" charset="0"/>
              </a:rPr>
              <a:t>    </a:t>
            </a:r>
            <a:r>
              <a:rPr lang="en-CA" sz="1600" b="1" i="1" dirty="0" smtClean="0">
                <a:solidFill>
                  <a:srgbClr val="00B050"/>
                </a:solidFill>
                <a:latin typeface="Consolas" panose="020B0609020204030204" pitchFamily="49" charset="0"/>
                <a:cs typeface="Consolas" panose="020B0609020204030204" pitchFamily="49" charset="0"/>
              </a:rPr>
              <a:t>The consequent block of statements</a:t>
            </a:r>
          </a:p>
          <a:p>
            <a:pPr marL="0" indent="0" algn="l">
              <a:buNone/>
            </a:pPr>
            <a:r>
              <a:rPr lang="en-CA" sz="1600" b="1" i="1" dirty="0">
                <a:solidFill>
                  <a:srgbClr val="00B050"/>
                </a:solidFill>
                <a:latin typeface="Consolas" panose="020B0609020204030204" pitchFamily="49" charset="0"/>
                <a:cs typeface="Consolas" panose="020B0609020204030204" pitchFamily="49" charset="0"/>
              </a:rPr>
              <a:t>	</a:t>
            </a:r>
            <a:r>
              <a:rPr lang="en-CA" sz="1600" b="1" i="1" dirty="0" smtClean="0">
                <a:solidFill>
                  <a:srgbClr val="00B050"/>
                </a:solidFill>
                <a:latin typeface="Consolas" panose="020B0609020204030204" pitchFamily="49" charset="0"/>
                <a:cs typeface="Consolas" panose="020B0609020204030204" pitchFamily="49" charset="0"/>
              </a:rPr>
              <a:t>     - to be executed if the condition is </a:t>
            </a:r>
            <a:r>
              <a:rPr lang="en-CA" sz="1600" b="1" dirty="0" smtClean="0">
                <a:solidFill>
                  <a:srgbClr val="00B050"/>
                </a:solidFill>
                <a:latin typeface="Consolas" panose="020B0609020204030204" pitchFamily="49" charset="0"/>
                <a:cs typeface="Consolas" panose="020B0609020204030204" pitchFamily="49" charset="0"/>
              </a:rPr>
              <a:t>true</a:t>
            </a:r>
          </a:p>
          <a:p>
            <a:pPr marL="0" indent="0" algn="l">
              <a:buNone/>
            </a:pPr>
            <a:r>
              <a:rPr lang="en-CA" sz="1600" b="1" dirty="0" smtClean="0">
                <a:solidFill>
                  <a:srgbClr val="00B05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else </a:t>
            </a:r>
            <a:r>
              <a:rPr lang="en-CA" sz="1600" dirty="0" smtClean="0">
                <a:solidFill>
                  <a:srgbClr val="FF0000"/>
                </a:solidFill>
                <a:latin typeface="Consolas" panose="020B0609020204030204" pitchFamily="49" charset="0"/>
                <a:cs typeface="Consolas" panose="020B0609020204030204" pitchFamily="49" charset="0"/>
              </a:rPr>
              <a:t>{</a:t>
            </a:r>
          </a:p>
          <a:p>
            <a:pPr marL="0" indent="0" algn="l">
              <a:buNone/>
            </a:pPr>
            <a:r>
              <a:rPr lang="en-CA" sz="1600" dirty="0" smtClean="0">
                <a:solidFill>
                  <a:srgbClr val="FF0000"/>
                </a:solidFill>
                <a:latin typeface="Consolas" panose="020B0609020204030204" pitchFamily="49" charset="0"/>
                <a:cs typeface="Consolas" panose="020B0609020204030204" pitchFamily="49" charset="0"/>
              </a:rPr>
              <a:t>	    </a:t>
            </a:r>
            <a:r>
              <a:rPr lang="en-CA" sz="1600" i="1" dirty="0" smtClean="0">
                <a:solidFill>
                  <a:srgbClr val="FF0000"/>
                </a:solidFill>
                <a:latin typeface="Consolas" panose="020B0609020204030204" pitchFamily="49" charset="0"/>
                <a:cs typeface="Consolas" panose="020B0609020204030204" pitchFamily="49" charset="0"/>
              </a:rPr>
              <a:t>The alternative block of statements</a:t>
            </a:r>
          </a:p>
          <a:p>
            <a:pPr marL="0" indent="0" algn="l">
              <a:buNone/>
            </a:pPr>
            <a:r>
              <a:rPr lang="en-CA" sz="1600" i="1" dirty="0">
                <a:solidFill>
                  <a:srgbClr val="FF0000"/>
                </a:solidFill>
                <a:latin typeface="Consolas" panose="020B0609020204030204" pitchFamily="49" charset="0"/>
                <a:cs typeface="Consolas" panose="020B0609020204030204" pitchFamily="49" charset="0"/>
              </a:rPr>
              <a:t>	</a:t>
            </a:r>
            <a:r>
              <a:rPr lang="en-CA" sz="1600" i="1" dirty="0" smtClean="0">
                <a:solidFill>
                  <a:srgbClr val="FF0000"/>
                </a:solidFill>
                <a:latin typeface="Consolas" panose="020B0609020204030204" pitchFamily="49" charset="0"/>
                <a:cs typeface="Consolas" panose="020B0609020204030204" pitchFamily="49" charset="0"/>
              </a:rPr>
              <a:t>     - to be executed if the condition is </a:t>
            </a:r>
            <a:r>
              <a:rPr lang="en-CA" sz="1600" dirty="0" smtClean="0">
                <a:solidFill>
                  <a:srgbClr val="FF0000"/>
                </a:solidFill>
                <a:latin typeface="Consolas" panose="020B0609020204030204" pitchFamily="49" charset="0"/>
                <a:cs typeface="Consolas" panose="020B0609020204030204" pitchFamily="49" charset="0"/>
              </a:rPr>
              <a:t>false</a:t>
            </a:r>
          </a:p>
          <a:p>
            <a:pPr marL="0" indent="0" algn="l">
              <a:buNone/>
            </a:pPr>
            <a:r>
              <a:rPr lang="en-CA" sz="1600" dirty="0">
                <a:solidFill>
                  <a:srgbClr val="FF0000"/>
                </a:solidFill>
                <a:latin typeface="Consolas" panose="020B0609020204030204" pitchFamily="49" charset="0"/>
                <a:cs typeface="Consolas" panose="020B0609020204030204" pitchFamily="49" charset="0"/>
              </a:rPr>
              <a:t>	</a:t>
            </a:r>
            <a:r>
              <a:rPr lang="en-CA" sz="1600" dirty="0" smtClean="0">
                <a:solidFill>
                  <a:srgbClr val="FF0000"/>
                </a:solidFill>
                <a:latin typeface="Consolas" panose="020B0609020204030204" pitchFamily="49" charset="0"/>
                <a:cs typeface="Consolas" panose="020B0609020204030204" pitchFamily="49" charset="0"/>
              </a:rPr>
              <a:t>}</a:t>
            </a:r>
          </a:p>
          <a:p>
            <a:pPr lvl="0"/>
            <a:r>
              <a:rPr lang="en-CA" dirty="0" smtClean="0">
                <a:solidFill>
                  <a:prstClr val="black"/>
                </a:solidFill>
              </a:rPr>
              <a:t>The alternative consequences are labeled</a:t>
            </a:r>
          </a:p>
          <a:p>
            <a:pPr lvl="1" algn="l"/>
            <a:r>
              <a:rPr lang="en-CA" dirty="0" smtClean="0">
                <a:solidFill>
                  <a:prstClr val="black"/>
                </a:solidFill>
              </a:rPr>
              <a:t>The possibility of multiple statements</a:t>
            </a:r>
            <a:br>
              <a:rPr lang="en-CA" dirty="0" smtClean="0">
                <a:solidFill>
                  <a:prstClr val="black"/>
                </a:solidFill>
              </a:rPr>
            </a:br>
            <a:r>
              <a:rPr lang="en-CA" dirty="0" smtClean="0">
                <a:solidFill>
                  <a:prstClr val="black"/>
                </a:solidFill>
              </a:rPr>
              <a:t>are represented with additional bars</a:t>
            </a:r>
          </a:p>
          <a:p>
            <a:pPr marL="0" lvl="0" indent="0">
              <a:buNone/>
            </a:pPr>
            <a:endParaRPr lang="en-CA" dirty="0" smtClean="0">
              <a:solidFill>
                <a:prstClr val="black"/>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580" y="3663002"/>
            <a:ext cx="3527846" cy="318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140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67624</TotalTime>
  <Words>1992</Words>
  <Application>Microsoft Office PowerPoint</Application>
  <PresentationFormat>On-screen Show (4:3)</PresentationFormat>
  <Paragraphs>387</Paragraphs>
  <Slides>37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8" baseType="lpstr">
      <vt:lpstr>ＭＳ Ｐゴシック</vt:lpstr>
      <vt:lpstr>Arial</vt:lpstr>
      <vt:lpstr>Calibri</vt:lpstr>
      <vt:lpstr>Consolas</vt:lpstr>
      <vt:lpstr>Constantia</vt:lpstr>
      <vt:lpstr>Georgia</vt:lpstr>
      <vt:lpstr>Symbol</vt:lpstr>
      <vt:lpstr>Times New Roman</vt:lpstr>
      <vt:lpstr>Custom Design</vt:lpstr>
      <vt:lpstr>Equation</vt:lpstr>
      <vt:lpstr>MathType 6.0 Equation</vt:lpstr>
      <vt:lpstr>Conditional statements</vt:lpstr>
      <vt:lpstr>Outline</vt:lpstr>
      <vt:lpstr>Conditional statements</vt:lpstr>
      <vt:lpstr>Conditional statements</vt:lpstr>
      <vt:lpstr>Conditional statements</vt:lpstr>
      <vt:lpstr>Block diagrams and flow charts</vt:lpstr>
      <vt:lpstr>Block diagrams and flow charts</vt:lpstr>
      <vt:lpstr>Conditional statements</vt:lpstr>
      <vt:lpstr>Conditional statements</vt:lpstr>
      <vt:lpstr>The absolute-value function</vt:lpstr>
      <vt:lpstr>Using complementary operators</vt:lpstr>
      <vt:lpstr>Unit step function</vt:lpstr>
      <vt:lpstr>The max function</vt:lpstr>
      <vt:lpstr>Maximum of three</vt:lpstr>
      <vt:lpstr>Clipping signals</vt:lpstr>
      <vt:lpstr>Clipping signals</vt:lpstr>
      <vt:lpstr>Clipping signals</vt:lpstr>
      <vt:lpstr>Clipping signals</vt:lpstr>
      <vt:lpstr>Clipping signals</vt:lpstr>
      <vt:lpstr>Clipping signals</vt:lpstr>
      <vt:lpstr>Cascading conditional statements</vt:lpstr>
      <vt:lpstr>The tent function</vt:lpstr>
      <vt:lpstr>Cascading conditional statements</vt:lpstr>
      <vt:lpstr>Conditions are simply statements</vt:lpstr>
      <vt:lpstr>How not to use cascades</vt:lpstr>
      <vt:lpstr>Assertions</vt:lpstr>
      <vt:lpstr>Common errors with cascades</vt:lpstr>
      <vt:lpstr>No alternative statement block</vt:lpstr>
      <vt:lpstr>The sinc function </vt:lpstr>
      <vt:lpstr>Boolean-valued functions</vt:lpstr>
      <vt:lpstr>Boolean-valued functions</vt:lpstr>
      <vt:lpstr>Recursive function calls</vt:lpstr>
      <vt:lpstr>Recursive function calls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1402</cp:revision>
  <dcterms:created xsi:type="dcterms:W3CDTF">2009-09-11T23:00:44Z</dcterms:created>
  <dcterms:modified xsi:type="dcterms:W3CDTF">2019-08-02T20:01:57Z</dcterms:modified>
</cp:coreProperties>
</file>